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Book Antiqua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2Ex/uzodYwwm6j7IpKSyxxx98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BookAntiqua-bold.fntdata"/><Relationship Id="rId21" Type="http://schemas.openxmlformats.org/officeDocument/2006/relationships/font" Target="fonts/BookAntiqua-regular.fntdata"/><Relationship Id="rId24" Type="http://schemas.openxmlformats.org/officeDocument/2006/relationships/font" Target="fonts/BookAntiqua-boldItalic.fntdata"/><Relationship Id="rId23" Type="http://schemas.openxmlformats.org/officeDocument/2006/relationships/font" Target="fonts/BookAntiqua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Buts marqués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Algérie</c:v>
                </c:pt>
                <c:pt idx="1">
                  <c:v>Burkina Faso</c:v>
                </c:pt>
                <c:pt idx="2">
                  <c:v>Cameroun</c:v>
                </c:pt>
                <c:pt idx="3">
                  <c:v>Canada</c:v>
                </c:pt>
                <c:pt idx="4">
                  <c:v>Côte d'Ivoire</c:v>
                </c:pt>
                <c:pt idx="5">
                  <c:v>Guinée</c:v>
                </c:pt>
                <c:pt idx="6">
                  <c:v>Latinos</c:v>
                </c:pt>
                <c:pt idx="7">
                  <c:v>Madagascar</c:v>
                </c:pt>
                <c:pt idx="8">
                  <c:v>Maroc</c:v>
                </c:pt>
                <c:pt idx="9">
                  <c:v>Sénégal</c:v>
                </c:pt>
                <c:pt idx="10">
                  <c:v>Tunisie</c:v>
                </c:pt>
                <c:pt idx="11">
                  <c:v>UA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11</c:v>
                </c:pt>
                <c:pt idx="2">
                  <c:v>3</c:v>
                </c:pt>
                <c:pt idx="3">
                  <c:v>2</c:v>
                </c:pt>
                <c:pt idx="4">
                  <c:v>11</c:v>
                </c:pt>
                <c:pt idx="5">
                  <c:v>6</c:v>
                </c:pt>
                <c:pt idx="6">
                  <c:v>0</c:v>
                </c:pt>
                <c:pt idx="7">
                  <c:v>4</c:v>
                </c:pt>
                <c:pt idx="8">
                  <c:v>24</c:v>
                </c:pt>
                <c:pt idx="9">
                  <c:v>13</c:v>
                </c:pt>
                <c:pt idx="10">
                  <c:v>7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55-4A76-B9D5-8F6E90FF97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Buts encaissés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Algérie</c:v>
                </c:pt>
                <c:pt idx="1">
                  <c:v>Burkina Faso</c:v>
                </c:pt>
                <c:pt idx="2">
                  <c:v>Cameroun</c:v>
                </c:pt>
                <c:pt idx="3">
                  <c:v>Canada</c:v>
                </c:pt>
                <c:pt idx="4">
                  <c:v>Côte d'Ivoire</c:v>
                </c:pt>
                <c:pt idx="5">
                  <c:v>Guinée</c:v>
                </c:pt>
                <c:pt idx="6">
                  <c:v>Latinos</c:v>
                </c:pt>
                <c:pt idx="7">
                  <c:v>Madagascar</c:v>
                </c:pt>
                <c:pt idx="8">
                  <c:v>Maroc</c:v>
                </c:pt>
                <c:pt idx="9">
                  <c:v>Sénégal</c:v>
                </c:pt>
                <c:pt idx="10">
                  <c:v>Tunisie</c:v>
                </c:pt>
                <c:pt idx="11">
                  <c:v>UA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</c:v>
                </c:pt>
                <c:pt idx="1">
                  <c:v>6</c:v>
                </c:pt>
                <c:pt idx="2">
                  <c:v>6</c:v>
                </c:pt>
                <c:pt idx="3">
                  <c:v>16</c:v>
                </c:pt>
                <c:pt idx="4">
                  <c:v>3</c:v>
                </c:pt>
                <c:pt idx="5">
                  <c:v>6</c:v>
                </c:pt>
                <c:pt idx="6">
                  <c:v>13</c:v>
                </c:pt>
                <c:pt idx="7">
                  <c:v>4</c:v>
                </c:pt>
                <c:pt idx="8">
                  <c:v>11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55-4A76-B9D5-8F6E90FF977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55301032"/>
        <c:axId val="355303776"/>
      </c:barChart>
      <c:catAx>
        <c:axId val="3553010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55303776"/>
        <c:crosses val="autoZero"/>
        <c:auto val="1"/>
        <c:lblAlgn val="ctr"/>
        <c:lblOffset val="100"/>
        <c:noMultiLvlLbl val="0"/>
      </c:catAx>
      <c:valAx>
        <c:axId val="355303776"/>
        <c:scaling>
          <c:orientation val="minMax"/>
        </c:scaling>
        <c:delete val="0"/>
        <c:axPos val="t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5530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200">
                <a:latin typeface="Arial"/>
                <a:ea typeface="Arial"/>
                <a:cs typeface="Arial"/>
                <a:sym typeface="Arial"/>
              </a:rPr>
              <a:t>Pour remplacer l’image sur cette diapositive, sélectionnez-la et supprimez-la. Cliquez ensuite sur l’icône Images dans l’espace réservé pour insérer votre image.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 avec image" showMasterSp="0">
  <p:cSld name="Diapositive de titre avec imag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/>
          <p:nvPr/>
        </p:nvSpPr>
        <p:spPr>
          <a:xfrm>
            <a:off x="6540503" y="0"/>
            <a:ext cx="5651496" cy="6858000"/>
          </a:xfrm>
          <a:custGeom>
            <a:rect b="b" l="l" r="r" t="t"/>
            <a:pathLst>
              <a:path extrusionOk="0" h="6858000" w="4238622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0" name="Google Shape;20;p18"/>
          <p:cNvSpPr/>
          <p:nvPr/>
        </p:nvSpPr>
        <p:spPr>
          <a:xfrm>
            <a:off x="6256868" y="0"/>
            <a:ext cx="1672169" cy="6858000"/>
          </a:xfrm>
          <a:custGeom>
            <a:rect b="b" l="l" r="r" t="t"/>
            <a:pathLst>
              <a:path extrusionOk="0" h="6858000" w="1254127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1" name="Google Shape;21;p18"/>
          <p:cNvSpPr/>
          <p:nvPr/>
        </p:nvSpPr>
        <p:spPr>
          <a:xfrm>
            <a:off x="6062136" y="0"/>
            <a:ext cx="1528232" cy="6858000"/>
          </a:xfrm>
          <a:custGeom>
            <a:rect b="b" l="l" r="r" t="t"/>
            <a:pathLst>
              <a:path extrusionOk="0" h="6858000" w="1146174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2" name="Google Shape;22;p18"/>
          <p:cNvSpPr txBox="1"/>
          <p:nvPr>
            <p:ph type="ctrTitle"/>
          </p:nvPr>
        </p:nvSpPr>
        <p:spPr>
          <a:xfrm>
            <a:off x="1295401" y="1873584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Espace réservé vide pour ajouter une image. Cliquez sur l’espace réservé et sélectionnez l’image à ajouter" id="23" name="Google Shape;23;p18"/>
          <p:cNvSpPr/>
          <p:nvPr>
            <p:ph idx="2" type="pic"/>
          </p:nvPr>
        </p:nvSpPr>
        <p:spPr>
          <a:xfrm>
            <a:off x="6743703" y="0"/>
            <a:ext cx="5448297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8"/>
          <p:cNvSpPr txBox="1"/>
          <p:nvPr>
            <p:ph idx="1" type="subTitle"/>
          </p:nvPr>
        </p:nvSpPr>
        <p:spPr>
          <a:xfrm>
            <a:off x="1295401" y="4572000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>
  <p:cSld name="Comparais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0" sz="2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" name="Google Shape;34;p20"/>
          <p:cNvSpPr txBox="1"/>
          <p:nvPr>
            <p:ph idx="2" type="body"/>
          </p:nvPr>
        </p:nvSpPr>
        <p:spPr>
          <a:xfrm>
            <a:off x="12954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3" type="body"/>
          </p:nvPr>
        </p:nvSpPr>
        <p:spPr>
          <a:xfrm>
            <a:off x="6324600" y="1828800"/>
            <a:ext cx="4572000" cy="847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0" sz="2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20"/>
          <p:cNvSpPr txBox="1"/>
          <p:nvPr>
            <p:ph idx="4" type="body"/>
          </p:nvPr>
        </p:nvSpPr>
        <p:spPr>
          <a:xfrm>
            <a:off x="63246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728209" y="1828800"/>
            <a:ext cx="6126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1295400" y="1828800"/>
            <a:ext cx="301752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Espace réservé vide pour ajouter une image. Cliquez sur l’espace réservé et sélectionnez l’image à ajouter" id="49" name="Google Shape;49;p22"/>
          <p:cNvSpPr/>
          <p:nvPr>
            <p:ph idx="2" type="pic"/>
          </p:nvPr>
        </p:nvSpPr>
        <p:spPr>
          <a:xfrm>
            <a:off x="4724400" y="1828801"/>
            <a:ext cx="6172200" cy="43434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2"/>
          <p:cNvSpPr txBox="1"/>
          <p:nvPr>
            <p:ph idx="1" type="body"/>
          </p:nvPr>
        </p:nvSpPr>
        <p:spPr>
          <a:xfrm>
            <a:off x="1295400" y="1828800"/>
            <a:ext cx="301752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showMasterSp="0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/>
          <p:nvPr/>
        </p:nvSpPr>
        <p:spPr>
          <a:xfrm>
            <a:off x="8429022" y="0"/>
            <a:ext cx="3762978" cy="6858000"/>
          </a:xfrm>
          <a:custGeom>
            <a:rect b="b" l="l" r="r" t="t"/>
            <a:pathLst>
              <a:path extrusionOk="0" h="6858000" w="3762978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6" name="Google Shape;56;p23"/>
          <p:cNvSpPr/>
          <p:nvPr/>
        </p:nvSpPr>
        <p:spPr>
          <a:xfrm>
            <a:off x="8145385" y="0"/>
            <a:ext cx="1672169" cy="6858000"/>
          </a:xfrm>
          <a:custGeom>
            <a:rect b="b" l="l" r="r" t="t"/>
            <a:pathLst>
              <a:path extrusionOk="0" h="6858000" w="1254127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7" name="Google Shape;57;p23"/>
          <p:cNvSpPr/>
          <p:nvPr/>
        </p:nvSpPr>
        <p:spPr>
          <a:xfrm>
            <a:off x="7950653" y="0"/>
            <a:ext cx="1528232" cy="6858000"/>
          </a:xfrm>
          <a:custGeom>
            <a:rect b="b" l="l" r="r" t="t"/>
            <a:pathLst>
              <a:path extrusionOk="0" h="6858000" w="1146174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8" name="Google Shape;58;p23"/>
          <p:cNvSpPr txBox="1"/>
          <p:nvPr>
            <p:ph type="ctrTitle"/>
          </p:nvPr>
        </p:nvSpPr>
        <p:spPr>
          <a:xfrm>
            <a:off x="1295400" y="1873584"/>
            <a:ext cx="64008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" type="subTitle"/>
          </p:nvPr>
        </p:nvSpPr>
        <p:spPr>
          <a:xfrm>
            <a:off x="1295400" y="45720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-tête de section" showMasterSp="0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/>
          <p:nvPr/>
        </p:nvSpPr>
        <p:spPr>
          <a:xfrm>
            <a:off x="9622368" y="0"/>
            <a:ext cx="2569632" cy="6858000"/>
          </a:xfrm>
          <a:custGeom>
            <a:rect b="b" l="l" r="r" t="t"/>
            <a:pathLst>
              <a:path extrusionOk="0" h="6858000" w="1927224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2" name="Google Shape;62;p24"/>
          <p:cNvSpPr/>
          <p:nvPr/>
        </p:nvSpPr>
        <p:spPr>
          <a:xfrm>
            <a:off x="9237132" y="0"/>
            <a:ext cx="1672169" cy="6858000"/>
          </a:xfrm>
          <a:custGeom>
            <a:rect b="b" l="l" r="r" t="t"/>
            <a:pathLst>
              <a:path extrusionOk="0" h="6858000" w="1254127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rotWithShape="0" algn="l" dist="508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3" name="Google Shape;63;p24"/>
          <p:cNvSpPr/>
          <p:nvPr/>
        </p:nvSpPr>
        <p:spPr>
          <a:xfrm>
            <a:off x="9173633" y="0"/>
            <a:ext cx="1460499" cy="6858000"/>
          </a:xfrm>
          <a:custGeom>
            <a:rect b="b" l="l" r="r" t="t"/>
            <a:pathLst>
              <a:path extrusionOk="0" h="6858000" w="1095374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rotWithShape="0" algn="l" dist="508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4" name="Google Shape;64;p24"/>
          <p:cNvSpPr/>
          <p:nvPr/>
        </p:nvSpPr>
        <p:spPr>
          <a:xfrm>
            <a:off x="9173633" y="0"/>
            <a:ext cx="1460499" cy="6858000"/>
          </a:xfrm>
          <a:custGeom>
            <a:rect b="b" l="l" r="r" t="t"/>
            <a:pathLst>
              <a:path extrusionOk="0" h="6858000" w="1095374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5" name="Google Shape;65;p24"/>
          <p:cNvSpPr txBox="1"/>
          <p:nvPr>
            <p:ph type="title"/>
          </p:nvPr>
        </p:nvSpPr>
        <p:spPr>
          <a:xfrm>
            <a:off x="1295398" y="2914650"/>
            <a:ext cx="8046720" cy="15573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 Antiqua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" type="body"/>
          </p:nvPr>
        </p:nvSpPr>
        <p:spPr>
          <a:xfrm>
            <a:off x="1295398" y="4589463"/>
            <a:ext cx="8046718" cy="1011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2000"/>
              <a:buNone/>
              <a:defRPr sz="2000">
                <a:solidFill>
                  <a:srgbClr val="99999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800"/>
              <a:buNone/>
              <a:defRPr sz="1800">
                <a:solidFill>
                  <a:srgbClr val="99999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" type="body"/>
          </p:nvPr>
        </p:nvSpPr>
        <p:spPr>
          <a:xfrm>
            <a:off x="1295400" y="1828800"/>
            <a:ext cx="4572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2" type="body"/>
          </p:nvPr>
        </p:nvSpPr>
        <p:spPr>
          <a:xfrm>
            <a:off x="6324600" y="1828799"/>
            <a:ext cx="4572000" cy="4343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showMasterSp="0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images avec légende">
  <p:cSld name="Deux images avec légende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8"/>
          <p:cNvSpPr/>
          <p:nvPr/>
        </p:nvSpPr>
        <p:spPr>
          <a:xfrm>
            <a:off x="1295400" y="5257800"/>
            <a:ext cx="4572000" cy="91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5" name="Google Shape;85;p28"/>
          <p:cNvSpPr/>
          <p:nvPr/>
        </p:nvSpPr>
        <p:spPr>
          <a:xfrm>
            <a:off x="6324599" y="5257800"/>
            <a:ext cx="4572000" cy="91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6" name="Google Shape;86;p28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7" name="Google Shape;87;p28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8" name="Google Shape;88;p28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Espace réservé vide pour ajouter une image. Cliquez sur l’espace réservé et sélectionnez l’image à ajouter" id="89" name="Google Shape;89;p28"/>
          <p:cNvSpPr/>
          <p:nvPr>
            <p:ph idx="2" type="pic"/>
          </p:nvPr>
        </p:nvSpPr>
        <p:spPr>
          <a:xfrm>
            <a:off x="1298448" y="1828801"/>
            <a:ext cx="4572000" cy="3428999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8"/>
          <p:cNvSpPr txBox="1"/>
          <p:nvPr>
            <p:ph idx="1" type="body"/>
          </p:nvPr>
        </p:nvSpPr>
        <p:spPr>
          <a:xfrm>
            <a:off x="1371273" y="5333098"/>
            <a:ext cx="4420252" cy="8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descr="Espace réservé vide pour ajouter une image. Cliquez sur l’espace réservé et sélectionnez l’image à ajouter" id="91" name="Google Shape;91;p28"/>
          <p:cNvSpPr/>
          <p:nvPr>
            <p:ph idx="3" type="pic"/>
          </p:nvPr>
        </p:nvSpPr>
        <p:spPr>
          <a:xfrm>
            <a:off x="6324600" y="1828801"/>
            <a:ext cx="4572000" cy="3428999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8"/>
          <p:cNvSpPr txBox="1"/>
          <p:nvPr>
            <p:ph idx="4" type="body"/>
          </p:nvPr>
        </p:nvSpPr>
        <p:spPr>
          <a:xfrm>
            <a:off x="6412954" y="5333098"/>
            <a:ext cx="4420252" cy="8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28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8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8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" type="body"/>
          </p:nvPr>
        </p:nvSpPr>
        <p:spPr>
          <a:xfrm rot="5400000">
            <a:off x="3924300" y="-800100"/>
            <a:ext cx="43434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showMasterSp="0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0"/>
          <p:cNvSpPr/>
          <p:nvPr/>
        </p:nvSpPr>
        <p:spPr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04" name="Google Shape;104;p30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05" name="Google Shape;105;p30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06" name="Google Shape;106;p30"/>
          <p:cNvSpPr txBox="1"/>
          <p:nvPr>
            <p:ph type="title"/>
          </p:nvPr>
        </p:nvSpPr>
        <p:spPr>
          <a:xfrm rot="5400000">
            <a:off x="7644754" y="2912364"/>
            <a:ext cx="5486400" cy="10332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0"/>
          <p:cNvSpPr txBox="1"/>
          <p:nvPr>
            <p:ph idx="1" type="body"/>
          </p:nvPr>
        </p:nvSpPr>
        <p:spPr>
          <a:xfrm rot="5400000">
            <a:off x="2540577" y="-559377"/>
            <a:ext cx="5486400" cy="7976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0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0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0" lvl="1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0" lvl="2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0" lvl="3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0" lvl="4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0" lvl="5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0" lvl="6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0" lvl="7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0" lvl="8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" name="Google Shape;12;p17"/>
          <p:cNvSpPr/>
          <p:nvPr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3" name="Google Shape;13;p17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  <a:defRPr b="0" i="0" sz="32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0" type="dt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/>
          <p:nvPr>
            <p:ph type="ctrTitle"/>
          </p:nvPr>
        </p:nvSpPr>
        <p:spPr>
          <a:xfrm>
            <a:off x="971044" y="1873584"/>
            <a:ext cx="5772653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fr-FR"/>
              <a:t>CAN SAGUENAY</a:t>
            </a:r>
            <a:endParaRPr/>
          </a:p>
        </p:txBody>
      </p:sp>
      <p:pic>
        <p:nvPicPr>
          <p:cNvPr id="117" name="Google Shape;117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3519" r="23518" t="0"/>
          <a:stretch/>
        </p:blipFill>
        <p:spPr>
          <a:xfrm>
            <a:off x="6743703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"/>
          <p:cNvSpPr txBox="1"/>
          <p:nvPr>
            <p:ph idx="1" type="subTitle"/>
          </p:nvPr>
        </p:nvSpPr>
        <p:spPr>
          <a:xfrm>
            <a:off x="1295401" y="4572000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/>
              <a:t>Édition 2023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À venir </a:t>
            </a:r>
            <a:endParaRPr/>
          </a:p>
        </p:txBody>
      </p:sp>
      <p:sp>
        <p:nvSpPr>
          <p:cNvPr id="125" name="Google Shape;125;p2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Pourquoi la Can Saguenay ?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L’organisation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Remerciement et quelques mots sur la prochaine édition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Pourquoi la Can Saguenay?</a:t>
            </a:r>
            <a:endParaRPr/>
          </a:p>
        </p:txBody>
      </p:sp>
      <p:sp>
        <p:nvSpPr>
          <p:cNvPr id="132" name="Google Shape;132;p3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La CAN Saguenay vise à :</a:t>
            </a:r>
            <a:endParaRPr/>
          </a:p>
        </p:txBody>
      </p:sp>
      <p:sp>
        <p:nvSpPr>
          <p:cNvPr id="133" name="Google Shape;133;p3"/>
          <p:cNvSpPr txBox="1"/>
          <p:nvPr>
            <p:ph idx="2" type="body"/>
          </p:nvPr>
        </p:nvSpPr>
        <p:spPr>
          <a:xfrm>
            <a:off x="12954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Rassembler la communauté africaine vivant au Saguenay-Lac-Saint-Jean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Promouvoir la diversité culturelle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Renforcer les liens entre les différentes communautés de la région</a:t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34" name="Google Shape;134;p3"/>
          <p:cNvSpPr txBox="1"/>
          <p:nvPr>
            <p:ph idx="4" type="body"/>
          </p:nvPr>
        </p:nvSpPr>
        <p:spPr>
          <a:xfrm>
            <a:off x="63246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Faciliter l’inclusion dans la québécoise </a:t>
            </a:r>
            <a:endParaRPr/>
          </a:p>
          <a:p>
            <a:pPr indent="-266700" lvl="1" marL="54864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Aider l’intégration des nouveaux arrivants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Rétention des gens en région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Favoriser un mode de vie actif et sain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L’organisation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41" name="Google Shape;141;p4"/>
          <p:cNvSpPr txBox="1"/>
          <p:nvPr>
            <p:ph idx="1" type="body"/>
          </p:nvPr>
        </p:nvSpPr>
        <p:spPr>
          <a:xfrm>
            <a:off x="1295400" y="1828800"/>
            <a:ext cx="50292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Pays organisateur : Burkina Faso</a:t>
            </a:r>
            <a:endParaRPr/>
          </a:p>
        </p:txBody>
      </p:sp>
      <p:sp>
        <p:nvSpPr>
          <p:cNvPr id="142" name="Google Shape;142;p4"/>
          <p:cNvSpPr txBox="1"/>
          <p:nvPr>
            <p:ph idx="2" type="body"/>
          </p:nvPr>
        </p:nvSpPr>
        <p:spPr>
          <a:xfrm>
            <a:off x="1295399" y="2705100"/>
            <a:ext cx="9814965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La compétition s’est déroulée du 04 août au 02 septembre 2023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12 équipes ont pris part à la compétition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Tous les matchs se sont déroulés au parc Jean Béliveau</a:t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L’organisation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49" name="Google Shape;149;p5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Les défis rencontrés</a:t>
            </a:r>
            <a:endParaRPr/>
          </a:p>
        </p:txBody>
      </p:sp>
      <p:sp>
        <p:nvSpPr>
          <p:cNvPr id="150" name="Google Shape;150;p5"/>
          <p:cNvSpPr txBox="1"/>
          <p:nvPr>
            <p:ph idx="2" type="body"/>
          </p:nvPr>
        </p:nvSpPr>
        <p:spPr>
          <a:xfrm>
            <a:off x="12954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La location des terrains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Le sponsoring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L’arbitrage, des griefs en masse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Beaucoup de ballons perdus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L’équipe Union Africaine</a:t>
            </a:r>
            <a:endParaRPr/>
          </a:p>
        </p:txBody>
      </p:sp>
      <p:sp>
        <p:nvSpPr>
          <p:cNvPr id="151" name="Google Shape;151;p5"/>
          <p:cNvSpPr txBox="1"/>
          <p:nvPr>
            <p:ph idx="4" type="body"/>
          </p:nvPr>
        </p:nvSpPr>
        <p:spPr>
          <a:xfrm>
            <a:off x="63246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État dégradant du terrain #3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Traçage du terrain #2 inadapté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Communication sur les médias sociaux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Peu de bénévolat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Sécurité pour faire respecter les règles des parcs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58" name="Google Shape;158;p6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Les statistiques clés</a:t>
            </a:r>
            <a:endParaRPr/>
          </a:p>
        </p:txBody>
      </p:sp>
      <p:sp>
        <p:nvSpPr>
          <p:cNvPr id="159" name="Google Shape;159;p6"/>
          <p:cNvSpPr txBox="1"/>
          <p:nvPr>
            <p:ph idx="2" type="body"/>
          </p:nvPr>
        </p:nvSpPr>
        <p:spPr>
          <a:xfrm>
            <a:off x="1295400" y="2705100"/>
            <a:ext cx="1011437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de matchs : 20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total de joueurs : 170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total de buts : 96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de cartons jaunes : 23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de cartons rouges : 1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Nombre de sanctions : 1</a:t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66" name="Google Shape;166;p7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Couvertures médiatiques</a:t>
            </a:r>
            <a:endParaRPr/>
          </a:p>
        </p:txBody>
      </p:sp>
      <p:sp>
        <p:nvSpPr>
          <p:cNvPr id="167" name="Google Shape;167;p7"/>
          <p:cNvSpPr txBox="1"/>
          <p:nvPr>
            <p:ph idx="2" type="body"/>
          </p:nvPr>
        </p:nvSpPr>
        <p:spPr>
          <a:xfrm>
            <a:off x="1295400" y="2705100"/>
            <a:ext cx="101145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Noovo Média : 8</a:t>
            </a:r>
            <a:r>
              <a:rPr baseline="30000" lang="fr-FR"/>
              <a:t>ème</a:t>
            </a:r>
            <a:r>
              <a:rPr lang="fr-FR"/>
              <a:t> vidéo la plus regardée partout dans le Québec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Radio Canada : 7 700 couvertures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Le quotidien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Vos sports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Kyk média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/>
              <a:t>Au total sur les réseaux sociaux on a plus de 30 000 couvertures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74" name="Google Shape;174;p8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Quelques impacts sur les réseaux sociaux</a:t>
            </a:r>
            <a:endParaRPr/>
          </a:p>
        </p:txBody>
      </p:sp>
      <p:sp>
        <p:nvSpPr>
          <p:cNvPr id="175" name="Google Shape;175;p8"/>
          <p:cNvSpPr txBox="1"/>
          <p:nvPr>
            <p:ph idx="2" type="body"/>
          </p:nvPr>
        </p:nvSpPr>
        <p:spPr>
          <a:xfrm>
            <a:off x="1295400" y="2874783"/>
            <a:ext cx="1011437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Plus de 5 demandes de participation à la compétition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Deux demandes de mise en relation avec des compatriote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graphicFrame>
        <p:nvGraphicFramePr>
          <p:cNvPr descr="Histogramme groupé représentant&#10;un graphique combiné de 3 séries pour 4 catégories" id="182" name="Google Shape;182;p9"/>
          <p:cNvGraphicFramePr/>
          <p:nvPr/>
        </p:nvGraphicFramePr>
        <p:xfrm>
          <a:off x="1295400" y="1828800"/>
          <a:ext cx="9601200" cy="4343400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8209" y="1958340"/>
            <a:ext cx="6126480" cy="408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 txBox="1"/>
          <p:nvPr>
            <p:ph idx="2" type="body"/>
          </p:nvPr>
        </p:nvSpPr>
        <p:spPr>
          <a:xfrm>
            <a:off x="857839" y="1828800"/>
            <a:ext cx="3455081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fr-FR" sz="2800"/>
              <a:t>Meilleure Attaque </a:t>
            </a:r>
            <a:br>
              <a:rPr lang="fr-FR"/>
            </a:br>
            <a:r>
              <a:rPr lang="fr-FR" sz="1400"/>
              <a:t>avec 24 buts marqués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197" name="Google Shape;197;p11"/>
          <p:cNvSpPr txBox="1"/>
          <p:nvPr>
            <p:ph idx="2" type="body"/>
          </p:nvPr>
        </p:nvSpPr>
        <p:spPr>
          <a:xfrm>
            <a:off x="857839" y="1828800"/>
            <a:ext cx="3455081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fr-FR" sz="2800"/>
              <a:t>Meilleure défense </a:t>
            </a:r>
            <a:br>
              <a:rPr lang="fr-FR"/>
            </a:br>
            <a:r>
              <a:rPr lang="fr-FR" sz="1400"/>
              <a:t>avec 3 buts marqués </a:t>
            </a:r>
            <a:endParaRPr/>
          </a:p>
        </p:txBody>
      </p:sp>
      <p:pic>
        <p:nvPicPr>
          <p:cNvPr id="198" name="Google Shape;1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5601" y="2067179"/>
            <a:ext cx="5767455" cy="3844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205" name="Google Shape;205;p12"/>
          <p:cNvSpPr txBox="1"/>
          <p:nvPr>
            <p:ph idx="2" type="body"/>
          </p:nvPr>
        </p:nvSpPr>
        <p:spPr>
          <a:xfrm>
            <a:off x="1494449" y="1846095"/>
            <a:ext cx="3455081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fr-FR" sz="2800"/>
              <a:t>Le champion</a:t>
            </a:r>
            <a:br>
              <a:rPr lang="fr-FR"/>
            </a:br>
            <a:endParaRPr/>
          </a:p>
        </p:txBody>
      </p:sp>
      <p:pic>
        <p:nvPicPr>
          <p:cNvPr id="206" name="Google Shape;20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0305" y="2064883"/>
            <a:ext cx="5858737" cy="39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9130" y="2905076"/>
            <a:ext cx="1273220" cy="1670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214" name="Google Shape;214;p13"/>
          <p:cNvSpPr txBox="1"/>
          <p:nvPr>
            <p:ph idx="1" type="body"/>
          </p:nvPr>
        </p:nvSpPr>
        <p:spPr>
          <a:xfrm>
            <a:off x="1295400" y="1828800"/>
            <a:ext cx="4572000" cy="85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lang="fr-FR" sz="4000"/>
              <a:t>Le podium </a:t>
            </a:r>
            <a:endParaRPr/>
          </a:p>
        </p:txBody>
      </p:sp>
      <p:pic>
        <p:nvPicPr>
          <p:cNvPr id="215" name="Google Shape;215;p13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2679192"/>
            <a:ext cx="5539033" cy="348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51747" y="3915571"/>
            <a:ext cx="1265350" cy="843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33283" y="4066400"/>
            <a:ext cx="1265350" cy="84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0211" y="4170970"/>
            <a:ext cx="943462" cy="843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225" name="Google Shape;225;p14"/>
          <p:cNvSpPr txBox="1"/>
          <p:nvPr>
            <p:ph idx="2" type="body"/>
          </p:nvPr>
        </p:nvSpPr>
        <p:spPr>
          <a:xfrm>
            <a:off x="857839" y="1828800"/>
            <a:ext cx="3455081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fr-FR" sz="2800"/>
              <a:t>Meilleurs buteurs</a:t>
            </a:r>
            <a:br>
              <a:rPr lang="fr-FR"/>
            </a:br>
            <a:r>
              <a:rPr lang="fr-FR" sz="1400"/>
              <a:t>avec 7 buts marqués </a:t>
            </a:r>
            <a:endParaRPr/>
          </a:p>
        </p:txBody>
      </p:sp>
      <p:pic>
        <p:nvPicPr>
          <p:cNvPr id="226" name="Google Shape;22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6955" y="2699587"/>
            <a:ext cx="3902739" cy="260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3427" y="2759493"/>
            <a:ext cx="3723020" cy="2482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fr-FR"/>
              <a:t>Les statistiques et les chiffres de la 2</a:t>
            </a:r>
            <a:r>
              <a:rPr baseline="30000" lang="fr-FR"/>
              <a:t>ème</a:t>
            </a:r>
            <a:r>
              <a:rPr lang="fr-FR"/>
              <a:t> édition</a:t>
            </a:r>
            <a:endParaRPr/>
          </a:p>
        </p:txBody>
      </p:sp>
      <p:sp>
        <p:nvSpPr>
          <p:cNvPr id="234" name="Google Shape;234;p15"/>
          <p:cNvSpPr txBox="1"/>
          <p:nvPr>
            <p:ph idx="2" type="body"/>
          </p:nvPr>
        </p:nvSpPr>
        <p:spPr>
          <a:xfrm>
            <a:off x="857839" y="1828800"/>
            <a:ext cx="3455081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fr-FR" sz="2800"/>
              <a:t>Meilleur joueur</a:t>
            </a:r>
            <a:br>
              <a:rPr lang="fr-FR"/>
            </a:br>
            <a:endParaRPr/>
          </a:p>
        </p:txBody>
      </p:sp>
      <p:pic>
        <p:nvPicPr>
          <p:cNvPr id="235" name="Google Shape;23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7547" y="1687398"/>
            <a:ext cx="3860800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"/>
          <p:cNvSpPr txBox="1"/>
          <p:nvPr>
            <p:ph type="title"/>
          </p:nvPr>
        </p:nvSpPr>
        <p:spPr>
          <a:xfrm>
            <a:off x="795780" y="481378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ook Antiqua"/>
              <a:buNone/>
            </a:pPr>
            <a:r>
              <a:rPr lang="fr-FR"/>
              <a:t>Remerciement et quelques mots sur la prochaine édition</a:t>
            </a:r>
            <a:br>
              <a:rPr lang="fr-FR"/>
            </a:br>
            <a:endParaRPr/>
          </a:p>
        </p:txBody>
      </p:sp>
      <p:pic>
        <p:nvPicPr>
          <p:cNvPr id="242" name="Google Shape;24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1971390"/>
            <a:ext cx="6172200" cy="405822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/>
          <p:cNvSpPr txBox="1"/>
          <p:nvPr>
            <p:ph idx="1" type="body"/>
          </p:nvPr>
        </p:nvSpPr>
        <p:spPr>
          <a:xfrm>
            <a:off x="1295400" y="1828800"/>
            <a:ext cx="301752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/>
              <a:t>La prochaine édition 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/>
              <a:t>Les matchs devraient se jouer sur le terrain synthétique de l’Uqac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/>
              <a:t>Il y’aura de nouvelles équipes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SalesDirection">
      <a:dk1>
        <a:srgbClr val="595959"/>
      </a:dk1>
      <a:lt1>
        <a:srgbClr val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rection des ventes 16 X 9">
  <a:themeElements>
    <a:clrScheme name="SalesDirection">
      <a:dk1>
        <a:srgbClr val="595959"/>
      </a:dk1>
      <a:lt1>
        <a:srgbClr val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2023-09-15T02:03:48Z</dcterms:created>
  <dc:creator>Kalfa Keith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