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J0E4R69pTgYnYQ4AHlV0/fEe0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29BC63-FC78-4767-9ED9-276CD74111D5}">
  <a:tblStyle styleId="{7729BC63-FC78-4767-9ED9-276CD74111D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e1c4ff2f6e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2e1c4ff2f6e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3359149" y="389840"/>
            <a:ext cx="8281987" cy="2954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rial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3359149" y="3536951"/>
            <a:ext cx="8281989" cy="25558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1" name="Google Shape;21;p18"/>
          <p:cNvSpPr/>
          <p:nvPr/>
        </p:nvSpPr>
        <p:spPr>
          <a:xfrm rot="2700000">
            <a:off x="612445" y="481888"/>
            <a:ext cx="1080000" cy="1262947"/>
          </a:xfrm>
          <a:custGeom>
            <a:rect b="b" l="l" r="r" t="t"/>
            <a:pathLst>
              <a:path extrusionOk="0" h="1262947" w="1080000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0">
                <a:srgbClr val="2B274A"/>
              </a:gs>
              <a:gs pos="30000">
                <a:srgbClr val="2B274A"/>
              </a:gs>
              <a:gs pos="40000">
                <a:srgbClr val="453E75"/>
              </a:gs>
              <a:gs pos="60000">
                <a:srgbClr val="2B274A"/>
              </a:gs>
              <a:gs pos="100000">
                <a:schemeClr val="dk2"/>
              </a:gs>
            </a:gsLst>
            <a:lin ang="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8"/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0">
                <a:srgbClr val="221F3B"/>
              </a:gs>
              <a:gs pos="50000">
                <a:srgbClr val="221F3B"/>
              </a:gs>
              <a:gs pos="100000">
                <a:srgbClr val="2B274A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8"/>
          <p:cNvSpPr/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" name="Google Shape;24;p18"/>
          <p:cNvGrpSpPr/>
          <p:nvPr/>
        </p:nvGrpSpPr>
        <p:grpSpPr>
          <a:xfrm>
            <a:off x="1292493" y="4299807"/>
            <a:ext cx="2083885" cy="2083885"/>
            <a:chOff x="4842143" y="3556857"/>
            <a:chExt cx="2083885" cy="2083885"/>
          </a:xfrm>
        </p:grpSpPr>
        <p:sp>
          <p:nvSpPr>
            <p:cNvPr id="25" name="Google Shape;25;p18"/>
            <p:cNvSpPr/>
            <p:nvPr/>
          </p:nvSpPr>
          <p:spPr>
            <a:xfrm flipH="1" rot="8100000">
              <a:off x="5005634" y="4191206"/>
              <a:ext cx="1853969" cy="926985"/>
            </a:xfrm>
            <a:custGeom>
              <a:rect b="b" l="l" r="r" t="t"/>
              <a:pathLst>
                <a:path extrusionOk="0" h="1329373" w="2658746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8"/>
            <p:cNvSpPr/>
            <p:nvPr/>
          </p:nvSpPr>
          <p:spPr>
            <a:xfrm flipH="1" rot="8100000">
              <a:off x="4957101" y="4052255"/>
              <a:ext cx="1853969" cy="1093090"/>
            </a:xfrm>
            <a:custGeom>
              <a:rect b="b" l="l" r="r" t="t"/>
              <a:pathLst>
                <a:path extrusionOk="0" h="1329373" w="2658746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rgbClr val="746EB3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8"/>
            <p:cNvSpPr/>
            <p:nvPr/>
          </p:nvSpPr>
          <p:spPr>
            <a:xfrm flipH="1" rot="2700000">
              <a:off x="6040374" y="3601683"/>
              <a:ext cx="107098" cy="466589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8"/>
            <p:cNvSpPr/>
            <p:nvPr/>
          </p:nvSpPr>
          <p:spPr>
            <a:xfrm flipH="1" rot="2700000">
              <a:off x="5059348" y="4582709"/>
              <a:ext cx="107098" cy="466589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19"/>
          <p:cNvGrpSpPr/>
          <p:nvPr/>
        </p:nvGrpSpPr>
        <p:grpSpPr>
          <a:xfrm>
            <a:off x="363888" y="5322560"/>
            <a:ext cx="1030305" cy="1030305"/>
            <a:chOff x="10240859" y="1436639"/>
            <a:chExt cx="1030305" cy="1030305"/>
          </a:xfrm>
        </p:grpSpPr>
        <p:sp>
          <p:nvSpPr>
            <p:cNvPr id="31" name="Google Shape;31;p19"/>
            <p:cNvSpPr/>
            <p:nvPr/>
          </p:nvSpPr>
          <p:spPr>
            <a:xfrm rot="-8100000">
              <a:off x="10268976" y="1743588"/>
              <a:ext cx="926985" cy="463493"/>
            </a:xfrm>
            <a:custGeom>
              <a:rect b="b" l="l" r="r" t="t"/>
              <a:pathLst>
                <a:path extrusionOk="0" h="1329373" w="2658746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 rot="-2700000">
              <a:off x="11115555" y="1939340"/>
              <a:ext cx="53549" cy="233295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 rot="-2700000">
              <a:off x="10625042" y="1448827"/>
              <a:ext cx="53549" cy="233295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9"/>
            <p:cNvSpPr/>
            <p:nvPr/>
          </p:nvSpPr>
          <p:spPr>
            <a:xfrm rot="-8100000">
              <a:off x="10292519" y="1686748"/>
              <a:ext cx="926985" cy="530086"/>
            </a:xfrm>
            <a:custGeom>
              <a:rect b="b" l="l" r="r" t="t"/>
              <a:pathLst>
                <a:path extrusionOk="0" h="1329373" w="2658746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rgbClr val="746EB3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19"/>
          <p:cNvSpPr txBox="1"/>
          <p:nvPr>
            <p:ph type="title"/>
          </p:nvPr>
        </p:nvSpPr>
        <p:spPr>
          <a:xfrm>
            <a:off x="550862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550863" y="2113199"/>
            <a:ext cx="11090274" cy="397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20"/>
          <p:cNvGrpSpPr/>
          <p:nvPr/>
        </p:nvGrpSpPr>
        <p:grpSpPr>
          <a:xfrm>
            <a:off x="242406" y="748159"/>
            <a:ext cx="897877" cy="934082"/>
            <a:chOff x="5129684" y="1232940"/>
            <a:chExt cx="897877" cy="934082"/>
          </a:xfrm>
        </p:grpSpPr>
        <p:sp>
          <p:nvSpPr>
            <p:cNvPr id="42" name="Google Shape;42;p20"/>
            <p:cNvSpPr/>
            <p:nvPr/>
          </p:nvSpPr>
          <p:spPr>
            <a:xfrm rot="1800000">
              <a:off x="5356930" y="1363788"/>
              <a:ext cx="621086" cy="364601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0"/>
            <p:cNvSpPr/>
            <p:nvPr/>
          </p:nvSpPr>
          <p:spPr>
            <a:xfrm rot="1800000">
              <a:off x="5243759" y="1430747"/>
              <a:ext cx="305942" cy="538275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0"/>
            <p:cNvSpPr/>
            <p:nvPr/>
          </p:nvSpPr>
          <p:spPr>
            <a:xfrm rot="1800000">
              <a:off x="5508097" y="1586019"/>
              <a:ext cx="315144" cy="538275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20"/>
          <p:cNvSpPr txBox="1"/>
          <p:nvPr>
            <p:ph type="title"/>
          </p:nvPr>
        </p:nvSpPr>
        <p:spPr>
          <a:xfrm>
            <a:off x="563563" y="474345"/>
            <a:ext cx="11077574" cy="29546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rial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9" name="Google Shape;49;p20"/>
          <p:cNvSpPr txBox="1"/>
          <p:nvPr>
            <p:ph idx="1" type="body"/>
          </p:nvPr>
        </p:nvSpPr>
        <p:spPr>
          <a:xfrm>
            <a:off x="566271" y="3629772"/>
            <a:ext cx="11074866" cy="26789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20"/>
          <p:cNvSpPr/>
          <p:nvPr/>
        </p:nvSpPr>
        <p:spPr>
          <a:xfrm rot="-2700000">
            <a:off x="11209132" y="4448189"/>
            <a:ext cx="999200" cy="1262947"/>
          </a:xfrm>
          <a:custGeom>
            <a:rect b="b" l="l" r="r" t="t"/>
            <a:pathLst>
              <a:path extrusionOk="0" h="1262947" w="999200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0">
                <a:srgbClr val="2B274A"/>
              </a:gs>
              <a:gs pos="30000">
                <a:srgbClr val="2B274A"/>
              </a:gs>
              <a:gs pos="40000">
                <a:srgbClr val="453E75"/>
              </a:gs>
              <a:gs pos="60000">
                <a:srgbClr val="2B274A"/>
              </a:gs>
              <a:gs pos="100000">
                <a:schemeClr val="dk2"/>
              </a:gs>
            </a:gsLst>
            <a:lin ang="10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0"/>
          <p:cNvSpPr/>
          <p:nvPr/>
        </p:nvSpPr>
        <p:spPr>
          <a:xfrm rot="2700000">
            <a:off x="11686937" y="4853516"/>
            <a:ext cx="540000" cy="978284"/>
          </a:xfrm>
          <a:custGeom>
            <a:rect b="b" l="l" r="r" t="t"/>
            <a:pathLst>
              <a:path extrusionOk="0" h="978284" w="540000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rgbClr val="2B27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21"/>
          <p:cNvGrpSpPr/>
          <p:nvPr/>
        </p:nvGrpSpPr>
        <p:grpSpPr>
          <a:xfrm>
            <a:off x="233344" y="5384019"/>
            <a:ext cx="828357" cy="828357"/>
            <a:chOff x="2895711" y="1234487"/>
            <a:chExt cx="828357" cy="828357"/>
          </a:xfrm>
        </p:grpSpPr>
        <p:sp>
          <p:nvSpPr>
            <p:cNvPr id="55" name="Google Shape;55;p21"/>
            <p:cNvSpPr/>
            <p:nvPr/>
          </p:nvSpPr>
          <p:spPr>
            <a:xfrm rot="2700000">
              <a:off x="3039890" y="1332929"/>
              <a:ext cx="540000" cy="631474"/>
            </a:xfrm>
            <a:custGeom>
              <a:rect b="b" l="l" r="r" t="t"/>
              <a:pathLst>
                <a:path extrusionOk="0" h="1262947" w="1080000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0">
                  <a:srgbClr val="2B274A"/>
                </a:gs>
                <a:gs pos="30000">
                  <a:srgbClr val="2B274A"/>
                </a:gs>
                <a:gs pos="40000">
                  <a:srgbClr val="453E75"/>
                </a:gs>
                <a:gs pos="60000">
                  <a:srgbClr val="2B274A"/>
                </a:gs>
                <a:gs pos="100000">
                  <a:schemeClr val="dk2"/>
                </a:gs>
              </a:gsLst>
              <a:lin ang="6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1"/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0">
                  <a:srgbClr val="221F3B"/>
                </a:gs>
                <a:gs pos="50000">
                  <a:srgbClr val="221F3B"/>
                </a:gs>
                <a:gs pos="100000">
                  <a:srgbClr val="2B274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1"/>
          <p:cNvSpPr txBox="1"/>
          <p:nvPr>
            <p:ph type="title"/>
          </p:nvPr>
        </p:nvSpPr>
        <p:spPr>
          <a:xfrm>
            <a:off x="550863" y="549275"/>
            <a:ext cx="11090274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550862" y="2097175"/>
            <a:ext cx="5435600" cy="3995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2" type="body"/>
          </p:nvPr>
        </p:nvSpPr>
        <p:spPr>
          <a:xfrm>
            <a:off x="6205538" y="2097175"/>
            <a:ext cx="5435600" cy="3995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2"/>
          <p:cNvSpPr/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2"/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dk2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2"/>
          <p:cNvSpPr txBox="1"/>
          <p:nvPr>
            <p:ph type="title"/>
          </p:nvPr>
        </p:nvSpPr>
        <p:spPr>
          <a:xfrm>
            <a:off x="550862" y="549275"/>
            <a:ext cx="11097551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" type="body"/>
          </p:nvPr>
        </p:nvSpPr>
        <p:spPr>
          <a:xfrm>
            <a:off x="550864" y="1881275"/>
            <a:ext cx="5437186" cy="5353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2"/>
          <p:cNvSpPr txBox="1"/>
          <p:nvPr>
            <p:ph idx="2" type="body"/>
          </p:nvPr>
        </p:nvSpPr>
        <p:spPr>
          <a:xfrm>
            <a:off x="550863" y="2577270"/>
            <a:ext cx="5429114" cy="3515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3" type="body"/>
          </p:nvPr>
        </p:nvSpPr>
        <p:spPr>
          <a:xfrm>
            <a:off x="6212024" y="1881275"/>
            <a:ext cx="5436392" cy="5353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0" sz="14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4" type="body"/>
          </p:nvPr>
        </p:nvSpPr>
        <p:spPr>
          <a:xfrm>
            <a:off x="6212023" y="2577270"/>
            <a:ext cx="5436391" cy="3515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>
            <a:off x="3359149" y="550799"/>
            <a:ext cx="8283313" cy="5542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9" name="Google Shape;79;p23"/>
          <p:cNvSpPr/>
          <p:nvPr/>
        </p:nvSpPr>
        <p:spPr>
          <a:xfrm flipH="1" rot="8100000">
            <a:off x="-410727" y="3958416"/>
            <a:ext cx="3536330" cy="1853969"/>
          </a:xfrm>
          <a:custGeom>
            <a:rect b="b" l="l" r="r" t="t"/>
            <a:pathLst>
              <a:path extrusionOk="0" h="1853969" w="3536330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>
            <a:gsLst>
              <a:gs pos="0">
                <a:srgbClr val="2B274A"/>
              </a:gs>
              <a:gs pos="31000">
                <a:srgbClr val="2B274A"/>
              </a:gs>
              <a:gs pos="97000">
                <a:schemeClr val="dk2"/>
              </a:gs>
              <a:gs pos="100000">
                <a:schemeClr val="dk2"/>
              </a:gs>
            </a:gsLst>
            <a:lin ang="15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3"/>
          <p:cNvSpPr/>
          <p:nvPr/>
        </p:nvSpPr>
        <p:spPr>
          <a:xfrm flipH="1" rot="8100000">
            <a:off x="-481151" y="3649708"/>
            <a:ext cx="3478701" cy="2164843"/>
          </a:xfrm>
          <a:custGeom>
            <a:rect b="b" l="l" r="r" t="t"/>
            <a:pathLst>
              <a:path extrusionOk="0" h="2164843" w="3478701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rgbClr val="746EB3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3"/>
          <p:cNvSpPr/>
          <p:nvPr/>
        </p:nvSpPr>
        <p:spPr>
          <a:xfrm flipH="1" rot="2700000">
            <a:off x="1512277" y="2840042"/>
            <a:ext cx="214196" cy="933178"/>
          </a:xfrm>
          <a:prstGeom prst="ellipse">
            <a:avLst/>
          </a:prstGeom>
          <a:solidFill>
            <a:srgbClr val="2B27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3"/>
          <p:cNvSpPr/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>
            <a:gsLst>
              <a:gs pos="0">
                <a:srgbClr val="1B182E"/>
              </a:gs>
              <a:gs pos="60000">
                <a:srgbClr val="1B182E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" name="Google Shape;83;p23"/>
          <p:cNvGrpSpPr/>
          <p:nvPr/>
        </p:nvGrpSpPr>
        <p:grpSpPr>
          <a:xfrm>
            <a:off x="509106" y="1383159"/>
            <a:ext cx="897877" cy="934082"/>
            <a:chOff x="5129684" y="1232940"/>
            <a:chExt cx="897877" cy="934082"/>
          </a:xfrm>
        </p:grpSpPr>
        <p:sp>
          <p:nvSpPr>
            <p:cNvPr id="84" name="Google Shape;84;p23"/>
            <p:cNvSpPr/>
            <p:nvPr/>
          </p:nvSpPr>
          <p:spPr>
            <a:xfrm rot="1800000">
              <a:off x="5356930" y="1363788"/>
              <a:ext cx="621086" cy="364601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3"/>
            <p:cNvSpPr/>
            <p:nvPr/>
          </p:nvSpPr>
          <p:spPr>
            <a:xfrm rot="1800000">
              <a:off x="5243759" y="1430747"/>
              <a:ext cx="305942" cy="538275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3"/>
            <p:cNvSpPr/>
            <p:nvPr/>
          </p:nvSpPr>
          <p:spPr>
            <a:xfrm rot="1800000">
              <a:off x="5508097" y="1586019"/>
              <a:ext cx="315144" cy="538275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4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4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5"/>
          <p:cNvGrpSpPr/>
          <p:nvPr/>
        </p:nvGrpSpPr>
        <p:grpSpPr>
          <a:xfrm>
            <a:off x="4752748" y="4823504"/>
            <a:ext cx="1656714" cy="1656714"/>
            <a:chOff x="2481534" y="2139594"/>
            <a:chExt cx="1656714" cy="1656714"/>
          </a:xfrm>
        </p:grpSpPr>
        <p:sp>
          <p:nvSpPr>
            <p:cNvPr id="93" name="Google Shape;93;p25"/>
            <p:cNvSpPr/>
            <p:nvPr/>
          </p:nvSpPr>
          <p:spPr>
            <a:xfrm rot="2700000">
              <a:off x="2769891" y="2336477"/>
              <a:ext cx="1080000" cy="1262947"/>
            </a:xfrm>
            <a:custGeom>
              <a:rect b="b" l="l" r="r" t="t"/>
              <a:pathLst>
                <a:path extrusionOk="0" h="1262947" w="1080000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0">
                  <a:srgbClr val="2B274A"/>
                </a:gs>
                <a:gs pos="30000">
                  <a:srgbClr val="2B274A"/>
                </a:gs>
                <a:gs pos="40000">
                  <a:srgbClr val="453E75"/>
                </a:gs>
                <a:gs pos="60000">
                  <a:srgbClr val="2B274A"/>
                </a:gs>
                <a:gs pos="100000">
                  <a:schemeClr val="dk2"/>
                </a:gs>
              </a:gsLst>
              <a:lin ang="6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5"/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0">
                  <a:srgbClr val="221F3B"/>
                </a:gs>
                <a:gs pos="50000">
                  <a:srgbClr val="221F3B"/>
                </a:gs>
                <a:gs pos="100000">
                  <a:srgbClr val="2B274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25"/>
          <p:cNvSpPr txBox="1"/>
          <p:nvPr>
            <p:ph type="title"/>
          </p:nvPr>
        </p:nvSpPr>
        <p:spPr>
          <a:xfrm>
            <a:off x="550863" y="549275"/>
            <a:ext cx="11090275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5"/>
          <p:cNvSpPr txBox="1"/>
          <p:nvPr>
            <p:ph idx="1" type="body"/>
          </p:nvPr>
        </p:nvSpPr>
        <p:spPr>
          <a:xfrm>
            <a:off x="4295775" y="1750060"/>
            <a:ext cx="7345362" cy="434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1pPr>
            <a:lvl2pPr indent="-3302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7" name="Google Shape;97;p25"/>
          <p:cNvSpPr txBox="1"/>
          <p:nvPr>
            <p:ph idx="2" type="body"/>
          </p:nvPr>
        </p:nvSpPr>
        <p:spPr>
          <a:xfrm>
            <a:off x="550863" y="1750060"/>
            <a:ext cx="3565525" cy="434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5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6"/>
          <p:cNvGrpSpPr/>
          <p:nvPr/>
        </p:nvGrpSpPr>
        <p:grpSpPr>
          <a:xfrm>
            <a:off x="220889" y="4984670"/>
            <a:ext cx="897877" cy="934082"/>
            <a:chOff x="5129684" y="1232940"/>
            <a:chExt cx="897877" cy="934082"/>
          </a:xfrm>
        </p:grpSpPr>
        <p:sp>
          <p:nvSpPr>
            <p:cNvPr id="103" name="Google Shape;103;p26"/>
            <p:cNvSpPr/>
            <p:nvPr/>
          </p:nvSpPr>
          <p:spPr>
            <a:xfrm rot="1800000">
              <a:off x="5356930" y="1363788"/>
              <a:ext cx="621086" cy="364601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6"/>
            <p:cNvSpPr/>
            <p:nvPr/>
          </p:nvSpPr>
          <p:spPr>
            <a:xfrm rot="1800000">
              <a:off x="5243759" y="1430747"/>
              <a:ext cx="305942" cy="538275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6"/>
            <p:cNvSpPr/>
            <p:nvPr/>
          </p:nvSpPr>
          <p:spPr>
            <a:xfrm rot="1800000">
              <a:off x="5508097" y="1586019"/>
              <a:ext cx="315144" cy="538275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26"/>
          <p:cNvSpPr txBox="1"/>
          <p:nvPr>
            <p:ph type="title"/>
          </p:nvPr>
        </p:nvSpPr>
        <p:spPr>
          <a:xfrm>
            <a:off x="550863" y="575409"/>
            <a:ext cx="4500562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5267324" y="575409"/>
            <a:ext cx="6373813" cy="5733316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" type="body"/>
          </p:nvPr>
        </p:nvSpPr>
        <p:spPr>
          <a:xfrm>
            <a:off x="550863" y="1776195"/>
            <a:ext cx="4500562" cy="4532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9" name="Google Shape;109;p26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550862" y="503906"/>
            <a:ext cx="11090275" cy="1333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 rot="5400000">
            <a:off x="4107182" y="-1442457"/>
            <a:ext cx="3978963" cy="110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8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8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>
            <p:ph type="ctrTitle"/>
          </p:nvPr>
        </p:nvSpPr>
        <p:spPr>
          <a:xfrm>
            <a:off x="550864" y="1051551"/>
            <a:ext cx="3565524" cy="23848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b="0" i="0" lang="fr-FR" sz="4100">
                <a:latin typeface="Arial"/>
                <a:ea typeface="Arial"/>
                <a:cs typeface="Arial"/>
                <a:sym typeface="Arial"/>
              </a:rPr>
              <a:t>Présentation du Tournoi de Soccer CANSAGUENAY</a:t>
            </a:r>
            <a:endParaRPr sz="4100"/>
          </a:p>
        </p:txBody>
      </p:sp>
      <p:sp>
        <p:nvSpPr>
          <p:cNvPr id="130" name="Google Shape;130;p1"/>
          <p:cNvSpPr txBox="1"/>
          <p:nvPr>
            <p:ph idx="1" type="subTitle"/>
          </p:nvPr>
        </p:nvSpPr>
        <p:spPr>
          <a:xfrm>
            <a:off x="550863" y="3979083"/>
            <a:ext cx="3565500" cy="1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0" i="0" lang="fr-F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Éditions 2022, 2023 et 2024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  <a:highlight>
                <a:srgbClr val="21212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  <a:highlight>
                <a:srgbClr val="21212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grpSp>
        <p:nvGrpSpPr>
          <p:cNvPr id="131" name="Google Shape;131;p1"/>
          <p:cNvGrpSpPr/>
          <p:nvPr/>
        </p:nvGrpSpPr>
        <p:grpSpPr>
          <a:xfrm>
            <a:off x="325472" y="346234"/>
            <a:ext cx="828358" cy="828358"/>
            <a:chOff x="10462536" y="1408249"/>
            <a:chExt cx="828358" cy="828358"/>
          </a:xfrm>
        </p:grpSpPr>
        <p:sp>
          <p:nvSpPr>
            <p:cNvPr id="132" name="Google Shape;132;p1"/>
            <p:cNvSpPr/>
            <p:nvPr/>
          </p:nvSpPr>
          <p:spPr>
            <a:xfrm rot="8100000">
              <a:off x="10606715" y="1506691"/>
              <a:ext cx="540001" cy="631474"/>
            </a:xfrm>
            <a:custGeom>
              <a:rect b="b" l="l" r="r" t="t"/>
              <a:pathLst>
                <a:path extrusionOk="0" h="1262947" w="1080000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0">
                  <a:srgbClr val="2B274A"/>
                </a:gs>
                <a:gs pos="30000">
                  <a:srgbClr val="2B274A"/>
                </a:gs>
                <a:gs pos="40000">
                  <a:srgbClr val="3B3666"/>
                </a:gs>
                <a:gs pos="60000">
                  <a:srgbClr val="2B274A"/>
                </a:gs>
                <a:gs pos="100000">
                  <a:schemeClr val="dk2"/>
                </a:gs>
              </a:gsLst>
              <a:lin ang="6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 rot="-8100000">
              <a:off x="10613915" y="1424627"/>
              <a:ext cx="270000" cy="540001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1"/>
          <p:cNvSpPr/>
          <p:nvPr/>
        </p:nvSpPr>
        <p:spPr>
          <a:xfrm>
            <a:off x="0" y="5773729"/>
            <a:ext cx="12192000" cy="1084271"/>
          </a:xfrm>
          <a:prstGeom prst="rect">
            <a:avLst/>
          </a:prstGeom>
          <a:gradFill>
            <a:gsLst>
              <a:gs pos="0">
                <a:srgbClr val="1B192E">
                  <a:alpha val="0"/>
                </a:srgbClr>
              </a:gs>
              <a:gs pos="28000">
                <a:srgbClr val="1B192E">
                  <a:alpha val="0"/>
                </a:srgbClr>
              </a:gs>
              <a:gs pos="90000">
                <a:srgbClr val="1B192E">
                  <a:alpha val="60000"/>
                </a:srgbClr>
              </a:gs>
              <a:gs pos="100000">
                <a:srgbClr val="1B192E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4121219" y="5433223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"/>
          <p:cNvSpPr txBox="1"/>
          <p:nvPr/>
        </p:nvSpPr>
        <p:spPr>
          <a:xfrm>
            <a:off x="10635332" y="6315864"/>
            <a:ext cx="134043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31 mai 2024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8475" y="104625"/>
            <a:ext cx="7080425" cy="606615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"/>
          <p:cNvSpPr txBox="1"/>
          <p:nvPr>
            <p:ph type="title"/>
          </p:nvPr>
        </p:nvSpPr>
        <p:spPr>
          <a:xfrm>
            <a:off x="6201412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Introduction</a:t>
            </a:r>
            <a:br>
              <a:rPr lang="fr-FR"/>
            </a:br>
            <a:endParaRPr/>
          </a:p>
        </p:txBody>
      </p:sp>
      <p:pic>
        <p:nvPicPr>
          <p:cNvPr descr="Mille" id="144" name="Google Shape;14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403" y="882969"/>
            <a:ext cx="5092062" cy="5092062"/>
          </a:xfrm>
          <a:custGeom>
            <a:rect b="b" l="l" r="r" t="t"/>
            <a:pathLst>
              <a:path extrusionOk="0" h="5759450" w="5092062">
                <a:moveTo>
                  <a:pt x="0" y="0"/>
                </a:moveTo>
                <a:lnTo>
                  <a:pt x="5092062" y="0"/>
                </a:lnTo>
                <a:lnTo>
                  <a:pt x="5092062" y="5759450"/>
                </a:lnTo>
                <a:lnTo>
                  <a:pt x="0" y="575945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5" name="Google Shape;145;p2"/>
          <p:cNvSpPr txBox="1"/>
          <p:nvPr>
            <p:ph idx="1" type="body"/>
          </p:nvPr>
        </p:nvSpPr>
        <p:spPr>
          <a:xfrm>
            <a:off x="6201410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Objectif :</a:t>
            </a:r>
            <a:br>
              <a:rPr lang="fr-FR"/>
            </a:br>
            <a:r>
              <a:rPr lang="fr-FR"/>
              <a:t>Mettre en lumière les valeurs d'échanges culturels, de diversité, d'inclusion et la promotion de la région de Saguenay à travers les éditions 2022, 2023 et 2024 du tournoi de soccer </a:t>
            </a:r>
            <a:r>
              <a:rPr lang="fr-FR"/>
              <a:t>CAN SAGUENAY</a:t>
            </a:r>
            <a:r>
              <a:rPr lang="fr-FR"/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/>
          <p:nvPr>
            <p:ph type="title"/>
          </p:nvPr>
        </p:nvSpPr>
        <p:spPr>
          <a:xfrm>
            <a:off x="550862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fr-FR" sz="4000"/>
              <a:t>Notre engagement envers la diversité et l'inclusion</a:t>
            </a:r>
            <a:endParaRPr sz="4000"/>
          </a:p>
        </p:txBody>
      </p:sp>
      <p:grpSp>
        <p:nvGrpSpPr>
          <p:cNvPr id="151" name="Google Shape;151;p3"/>
          <p:cNvGrpSpPr/>
          <p:nvPr/>
        </p:nvGrpSpPr>
        <p:grpSpPr>
          <a:xfrm>
            <a:off x="551729" y="2113199"/>
            <a:ext cx="11088541" cy="3979625"/>
            <a:chOff x="866" y="0"/>
            <a:chExt cx="11088541" cy="3979625"/>
          </a:xfrm>
        </p:grpSpPr>
        <p:sp>
          <p:nvSpPr>
            <p:cNvPr id="152" name="Google Shape;152;p3"/>
            <p:cNvSpPr/>
            <p:nvPr/>
          </p:nvSpPr>
          <p:spPr>
            <a:xfrm>
              <a:off x="866" y="0"/>
              <a:ext cx="3509032" cy="3979625"/>
            </a:xfrm>
            <a:prstGeom prst="rect">
              <a:avLst/>
            </a:prstGeom>
            <a:solidFill>
              <a:srgbClr val="11BD86"/>
            </a:solidFill>
            <a:ln cap="flat" cmpd="sng" w="12700">
              <a:solidFill>
                <a:srgbClr val="11BD8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866" y="1591850"/>
              <a:ext cx="3509032" cy="2387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346600" spcFirstLastPara="1" rIns="3466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fr-F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Diversité </a:t>
              </a:r>
              <a:r>
                <a:rPr lang="fr-FR" sz="2300">
                  <a:solidFill>
                    <a:schemeClr val="lt1"/>
                  </a:solidFill>
                </a:rPr>
                <a:t>c</a:t>
              </a:r>
              <a:r>
                <a:rPr lang="fr-F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ulturelle : Accueillir des équipes de différentes cultures et origines.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866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866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346600" spcFirstLastPara="1" rIns="3466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600"/>
                <a:buFont typeface="Arial"/>
                <a:buNone/>
              </a:pPr>
              <a:r>
                <a:rPr lang="fr-FR" sz="6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3790620" y="0"/>
              <a:ext cx="3509032" cy="3979625"/>
            </a:xfrm>
            <a:prstGeom prst="rect">
              <a:avLst/>
            </a:prstGeom>
            <a:solidFill>
              <a:srgbClr val="11BD86"/>
            </a:solidFill>
            <a:ln cap="flat" cmpd="sng" w="12700">
              <a:solidFill>
                <a:srgbClr val="11BD8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3790620" y="1591850"/>
              <a:ext cx="3509032" cy="2387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346600" spcFirstLastPara="1" rIns="3466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fr-F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Inclusion : Favoriser la participation de tous, indépendamment de l'âge, du sexe, ou des capacités physiques.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790620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3790620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346600" spcFirstLastPara="1" rIns="3466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600"/>
                <a:buFont typeface="Arial"/>
                <a:buNone/>
              </a:pPr>
              <a:r>
                <a:rPr lang="fr-FR" sz="6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7580375" y="0"/>
              <a:ext cx="3509032" cy="3979625"/>
            </a:xfrm>
            <a:prstGeom prst="rect">
              <a:avLst/>
            </a:prstGeom>
            <a:solidFill>
              <a:srgbClr val="11BD86"/>
            </a:solidFill>
            <a:ln cap="flat" cmpd="sng" w="12700">
              <a:solidFill>
                <a:srgbClr val="11BD8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7580375" y="1591850"/>
              <a:ext cx="3509032" cy="2387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346600" spcFirstLastPara="1" rIns="3466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fr-F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Échanges </a:t>
              </a:r>
              <a:r>
                <a:rPr lang="fr-FR" sz="2300">
                  <a:solidFill>
                    <a:schemeClr val="lt1"/>
                  </a:solidFill>
                </a:rPr>
                <a:t>c</a:t>
              </a:r>
              <a:r>
                <a:rPr lang="fr-F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ulturels : Promouvoir le dialogue et la compréhension entre les participants de divers horizons.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7580375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7580375" y="0"/>
              <a:ext cx="3509032" cy="159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346600" spcFirstLastPara="1" rIns="3466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600"/>
                <a:buFont typeface="Arial"/>
                <a:buNone/>
              </a:pPr>
              <a:r>
                <a:rPr lang="fr-FR" sz="6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e1c4ff2f6e_1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e1c4ff2f6e_1_0"/>
          <p:cNvSpPr txBox="1"/>
          <p:nvPr>
            <p:ph type="title"/>
          </p:nvPr>
        </p:nvSpPr>
        <p:spPr>
          <a:xfrm>
            <a:off x="6201412" y="549275"/>
            <a:ext cx="5437200" cy="19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Édition 2022</a:t>
            </a:r>
            <a:endParaRPr/>
          </a:p>
        </p:txBody>
      </p:sp>
      <p:sp>
        <p:nvSpPr>
          <p:cNvPr id="170" name="Google Shape;170;g2e1c4ff2f6e_1_0"/>
          <p:cNvSpPr txBox="1"/>
          <p:nvPr>
            <p:ph idx="1" type="body"/>
          </p:nvPr>
        </p:nvSpPr>
        <p:spPr>
          <a:xfrm>
            <a:off x="6201410" y="2677306"/>
            <a:ext cx="5437200" cy="3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Début du projet: 25 juillet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Dates du tournoi : 10 au 27 août 2022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Nombre d'équipes : 06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Événements Mémorables :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 sz="2000"/>
              <a:t>Rencontres culturelles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 sz="2000"/>
              <a:t>Activités communautaires : initiatives d’inclusion</a:t>
            </a:r>
            <a:endParaRPr/>
          </a:p>
          <a:p>
            <a:pPr indent="-101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71" name="Google Shape;171;g2e1c4ff2f6e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025" y="549275"/>
            <a:ext cx="5618826" cy="520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 txBox="1"/>
          <p:nvPr>
            <p:ph type="title"/>
          </p:nvPr>
        </p:nvSpPr>
        <p:spPr>
          <a:xfrm>
            <a:off x="550863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Impact de l'édition 2022</a:t>
            </a:r>
            <a:endParaRPr/>
          </a:p>
        </p:txBody>
      </p:sp>
      <p:sp>
        <p:nvSpPr>
          <p:cNvPr id="178" name="Google Shape;178;p5"/>
          <p:cNvSpPr txBox="1"/>
          <p:nvPr>
            <p:ph idx="1" type="body"/>
          </p:nvPr>
        </p:nvSpPr>
        <p:spPr>
          <a:xfrm>
            <a:off x="550863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Participants : 80 participants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Spectateurs : 200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Couverture médiatique : bouche à oreille dans la communauté</a:t>
            </a:r>
            <a:br>
              <a:rPr lang="fr-FR"/>
            </a:br>
            <a:endParaRPr/>
          </a:p>
        </p:txBody>
      </p:sp>
      <p:pic>
        <p:nvPicPr>
          <p:cNvPr descr="Radio"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4675" y="1072039"/>
            <a:ext cx="4713922" cy="4713922"/>
          </a:xfrm>
          <a:custGeom>
            <a:rect b="b" l="l" r="r" t="t"/>
            <a:pathLst>
              <a:path extrusionOk="0" h="5759450" w="4713922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6"/>
          <p:cNvSpPr txBox="1"/>
          <p:nvPr>
            <p:ph type="title"/>
          </p:nvPr>
        </p:nvSpPr>
        <p:spPr>
          <a:xfrm>
            <a:off x="6201412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Édition 2023</a:t>
            </a:r>
            <a:endParaRPr/>
          </a:p>
        </p:txBody>
      </p:sp>
      <p:sp>
        <p:nvSpPr>
          <p:cNvPr id="186" name="Google Shape;186;p6"/>
          <p:cNvSpPr txBox="1"/>
          <p:nvPr>
            <p:ph idx="1" type="body"/>
          </p:nvPr>
        </p:nvSpPr>
        <p:spPr>
          <a:xfrm>
            <a:off x="6201410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Dates : 04 août au 02 septembre 2023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Nombre d'équipes : 12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Événements Mémorables :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 sz="2000"/>
              <a:t>Initiatives d'inclusion : participation du Canada et des Latinos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 sz="2000"/>
              <a:t>Activités communautaires : petit défilé avec les drapeaux et les hymnes de chaque pays, l’implication de la communauté Burkinabé </a:t>
            </a:r>
            <a:endParaRPr/>
          </a:p>
          <a:p>
            <a:pPr indent="-101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87" name="Google Shape;18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150" y="124125"/>
            <a:ext cx="4596525" cy="3063075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pic>
        <p:nvPicPr>
          <p:cNvPr id="188" name="Google Shape;18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56" y="3314475"/>
            <a:ext cx="5125393" cy="341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 txBox="1"/>
          <p:nvPr>
            <p:ph type="title"/>
          </p:nvPr>
        </p:nvSpPr>
        <p:spPr>
          <a:xfrm>
            <a:off x="550863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Impact de l'édition 2023</a:t>
            </a:r>
            <a:endParaRPr/>
          </a:p>
        </p:txBody>
      </p:sp>
      <p:sp>
        <p:nvSpPr>
          <p:cNvPr id="195" name="Google Shape;195;p7"/>
          <p:cNvSpPr txBox="1"/>
          <p:nvPr>
            <p:ph idx="1" type="body"/>
          </p:nvPr>
        </p:nvSpPr>
        <p:spPr>
          <a:xfrm>
            <a:off x="550863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 sz="1400"/>
              <a:t>Participants : 180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 sz="1400"/>
              <a:t>Spectateurs : 1500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/>
              <a:t>Couverture médiatique :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/>
              <a:t>Noovo Média : 8ème vidéo la plus regardée partout dans le Québec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/>
              <a:t>Radio Canada : 7 700 couvertures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/>
              <a:t>Réseaux sociaux on a plus de 30 000 couvertures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 sz="1400"/>
              <a:t>Nombre de matchs : 20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fr-FR" sz="1400"/>
              <a:t>Nombre total de buts : 96</a:t>
            </a:r>
            <a:endParaRPr/>
          </a:p>
          <a:p>
            <a:pPr indent="-13970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 sz="1400"/>
          </a:p>
        </p:txBody>
      </p:sp>
      <p:pic>
        <p:nvPicPr>
          <p:cNvPr id="196" name="Google Shape;19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025" y="598175"/>
            <a:ext cx="5330850" cy="566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8"/>
          <p:cNvSpPr txBox="1"/>
          <p:nvPr>
            <p:ph type="title"/>
          </p:nvPr>
        </p:nvSpPr>
        <p:spPr>
          <a:xfrm>
            <a:off x="550863" y="550800"/>
            <a:ext cx="7308850" cy="9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fr-FR" sz="4400"/>
              <a:t>Édition 2024 : Les nouveautés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0" y="2083435"/>
            <a:ext cx="12192000" cy="4774564"/>
          </a:xfrm>
          <a:prstGeom prst="rect">
            <a:avLst/>
          </a:prstGeom>
          <a:solidFill>
            <a:srgbClr val="E1E1EF">
              <a:alpha val="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1134050" y="2381200"/>
            <a:ext cx="7084200" cy="37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540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fr-FR" sz="1800">
                <a:solidFill>
                  <a:schemeClr val="lt1"/>
                </a:solidFill>
              </a:rPr>
              <a:t>Pays d’honneur : </a:t>
            </a:r>
            <a:r>
              <a:rPr lang="fr-FR" sz="1800">
                <a:solidFill>
                  <a:schemeClr val="lt1"/>
                </a:solidFill>
              </a:rPr>
              <a:t>Cameroun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2540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fr-FR" sz="1800">
                <a:solidFill>
                  <a:schemeClr val="lt1"/>
                </a:solidFill>
              </a:rPr>
              <a:t>Matchs de 90mn à 11 contre 11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794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fr-FR" sz="1800">
                <a:solidFill>
                  <a:schemeClr val="lt1"/>
                </a:solidFill>
              </a:rPr>
              <a:t>Création du site Web : www. cansaguenay.ca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794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fr-FR" sz="1800">
                <a:solidFill>
                  <a:schemeClr val="lt1"/>
                </a:solidFill>
              </a:rPr>
              <a:t>Partenariat</a:t>
            </a:r>
            <a:r>
              <a:rPr lang="fr-FR" sz="1800">
                <a:solidFill>
                  <a:schemeClr val="lt1"/>
                </a:solidFill>
              </a:rPr>
              <a:t> avec la ville de Saguenay  et l’UQAC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54000" lvl="0" marL="2286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fr-FR" sz="1800">
                <a:solidFill>
                  <a:schemeClr val="lt1"/>
                </a:solidFill>
              </a:rPr>
              <a:t>Reconnaissance de l’ACANS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/>
          <p:nvPr>
            <p:ph type="title"/>
          </p:nvPr>
        </p:nvSpPr>
        <p:spPr>
          <a:xfrm>
            <a:off x="550862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Édition 2024 : Les Nouveautés</a:t>
            </a:r>
            <a:endParaRPr/>
          </a:p>
        </p:txBody>
      </p:sp>
      <p:grpSp>
        <p:nvGrpSpPr>
          <p:cNvPr id="210" name="Google Shape;210;p9"/>
          <p:cNvGrpSpPr/>
          <p:nvPr/>
        </p:nvGrpSpPr>
        <p:grpSpPr>
          <a:xfrm>
            <a:off x="1600620" y="1744900"/>
            <a:ext cx="9360407" cy="4765436"/>
            <a:chOff x="1843322" y="2144"/>
            <a:chExt cx="7403628" cy="4191237"/>
          </a:xfrm>
        </p:grpSpPr>
        <p:sp>
          <p:nvSpPr>
            <p:cNvPr id="211" name="Google Shape;211;p9"/>
            <p:cNvSpPr/>
            <p:nvPr/>
          </p:nvSpPr>
          <p:spPr>
            <a:xfrm>
              <a:off x="1843322" y="2144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 txBox="1"/>
            <p:nvPr/>
          </p:nvSpPr>
          <p:spPr>
            <a:xfrm>
              <a:off x="1864172" y="22994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Dates : Du 3 au 31 août 2024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1843322" y="820815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9"/>
            <p:cNvSpPr txBox="1"/>
            <p:nvPr/>
          </p:nvSpPr>
          <p:spPr>
            <a:xfrm>
              <a:off x="1864172" y="841665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Nombre d'équipes : 16 équipes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1843322" y="1639485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 txBox="1"/>
            <p:nvPr/>
          </p:nvSpPr>
          <p:spPr>
            <a:xfrm>
              <a:off x="1864172" y="1660335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Initiatives de Diversité :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"/>
            <p:cNvSpPr/>
            <p:nvPr/>
          </p:nvSpPr>
          <p:spPr>
            <a:xfrm rot="-2142401">
              <a:off x="3201175" y="1775490"/>
              <a:ext cx="701353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C966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9"/>
            <p:cNvSpPr txBox="1"/>
            <p:nvPr/>
          </p:nvSpPr>
          <p:spPr>
            <a:xfrm rot="-2142401">
              <a:off x="3534318" y="1773227"/>
              <a:ext cx="35067" cy="35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3836607" y="1230150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9"/>
            <p:cNvSpPr txBox="1"/>
            <p:nvPr/>
          </p:nvSpPr>
          <p:spPr>
            <a:xfrm>
              <a:off x="3857457" y="1251000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Programmes d'inclusion : participation du Bénin, Togo, Tchad, Union Européenne et les Latinos de Vico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9"/>
            <p:cNvSpPr/>
            <p:nvPr/>
          </p:nvSpPr>
          <p:spPr>
            <a:xfrm rot="2142401">
              <a:off x="3201175" y="2184825"/>
              <a:ext cx="701353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C966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 txBox="1"/>
            <p:nvPr/>
          </p:nvSpPr>
          <p:spPr>
            <a:xfrm rot="2142401">
              <a:off x="3534318" y="2182562"/>
              <a:ext cx="35067" cy="35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3836607" y="2048820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9"/>
            <p:cNvSpPr txBox="1"/>
            <p:nvPr/>
          </p:nvSpPr>
          <p:spPr>
            <a:xfrm>
              <a:off x="3857457" y="2069670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Événements culturels :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 rot="-3654187">
              <a:off x="4959568" y="1877824"/>
              <a:ext cx="1171137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9"/>
            <p:cNvSpPr txBox="1"/>
            <p:nvPr/>
          </p:nvSpPr>
          <p:spPr>
            <a:xfrm rot="-3654187">
              <a:off x="5515858" y="1863816"/>
              <a:ext cx="58556" cy="58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5829891" y="1025482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9"/>
            <p:cNvSpPr txBox="1"/>
            <p:nvPr/>
          </p:nvSpPr>
          <p:spPr>
            <a:xfrm>
              <a:off x="5850741" y="1046332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 août 2024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 rot="-3310531">
              <a:off x="7039782" y="956820"/>
              <a:ext cx="997277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9"/>
            <p:cNvSpPr txBox="1"/>
            <p:nvPr/>
          </p:nvSpPr>
          <p:spPr>
            <a:xfrm rot="-3310531">
              <a:off x="7513489" y="947159"/>
              <a:ext cx="49863" cy="49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7823176" y="206812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9"/>
            <p:cNvSpPr txBox="1"/>
            <p:nvPr/>
          </p:nvSpPr>
          <p:spPr>
            <a:xfrm>
              <a:off x="7844026" y="227662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 défilé de l'unité dans la diversité, organisé par le pays d’honneur le Cameroun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7253666" y="1366155"/>
              <a:ext cx="569509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9"/>
            <p:cNvSpPr txBox="1"/>
            <p:nvPr/>
          </p:nvSpPr>
          <p:spPr>
            <a:xfrm>
              <a:off x="7524183" y="1367188"/>
              <a:ext cx="28475" cy="284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7823176" y="1025482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9"/>
            <p:cNvSpPr txBox="1"/>
            <p:nvPr/>
          </p:nvSpPr>
          <p:spPr>
            <a:xfrm>
              <a:off x="7844026" y="1046332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La danse avec Gbazai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 rot="3310531">
              <a:off x="7039782" y="1775490"/>
              <a:ext cx="997277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9"/>
            <p:cNvSpPr txBox="1"/>
            <p:nvPr/>
          </p:nvSpPr>
          <p:spPr>
            <a:xfrm rot="3310531">
              <a:off x="7513489" y="1765829"/>
              <a:ext cx="49863" cy="49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7823176" y="1844153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9"/>
            <p:cNvSpPr txBox="1"/>
            <p:nvPr/>
          </p:nvSpPr>
          <p:spPr>
            <a:xfrm>
              <a:off x="7844026" y="1865003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Exposition culinaire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 rot="3654187">
              <a:off x="4959568" y="2901162"/>
              <a:ext cx="1171137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9"/>
            <p:cNvSpPr txBox="1"/>
            <p:nvPr/>
          </p:nvSpPr>
          <p:spPr>
            <a:xfrm rot="3654187">
              <a:off x="5515858" y="2887155"/>
              <a:ext cx="58556" cy="58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5829891" y="3072158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9"/>
            <p:cNvSpPr txBox="1"/>
            <p:nvPr/>
          </p:nvSpPr>
          <p:spPr>
            <a:xfrm>
              <a:off x="5850741" y="3093008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31 août 2024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 rot="-2142401">
              <a:off x="7187744" y="3208163"/>
              <a:ext cx="701353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9"/>
            <p:cNvSpPr txBox="1"/>
            <p:nvPr/>
          </p:nvSpPr>
          <p:spPr>
            <a:xfrm rot="-2142401">
              <a:off x="7520887" y="3205901"/>
              <a:ext cx="35067" cy="35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7823176" y="2662823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9"/>
            <p:cNvSpPr txBox="1"/>
            <p:nvPr/>
          </p:nvSpPr>
          <p:spPr>
            <a:xfrm>
              <a:off x="7844026" y="2683673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 berceau de nos ancêtres 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 rot="2142401">
              <a:off x="7187744" y="3617499"/>
              <a:ext cx="701353" cy="30541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0EAB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9"/>
            <p:cNvSpPr txBox="1"/>
            <p:nvPr/>
          </p:nvSpPr>
          <p:spPr>
            <a:xfrm rot="2142401">
              <a:off x="7520887" y="3615236"/>
              <a:ext cx="35067" cy="35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Arial"/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7823176" y="3481494"/>
              <a:ext cx="1423774" cy="711887"/>
            </a:xfrm>
            <a:prstGeom prst="roundRect">
              <a:avLst>
                <a:gd fmla="val 10000" name="adj"/>
              </a:avLst>
            </a:prstGeom>
            <a:solidFill>
              <a:srgbClr val="11BD8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9"/>
            <p:cNvSpPr txBox="1"/>
            <p:nvPr/>
          </p:nvSpPr>
          <p:spPr>
            <a:xfrm>
              <a:off x="7844026" y="3502344"/>
              <a:ext cx="1382074" cy="670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La bonification culturelle de </a:t>
              </a:r>
              <a:r>
                <a:rPr lang="fr-FR" sz="900">
                  <a:solidFill>
                    <a:schemeClr val="lt1"/>
                  </a:solidFill>
                </a:rPr>
                <a:t>v</a:t>
              </a: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ille </a:t>
              </a:r>
              <a:r>
                <a:rPr lang="fr-FR" sz="900">
                  <a:solidFill>
                    <a:schemeClr val="lt1"/>
                  </a:solidFill>
                </a:rPr>
                <a:t>s</a:t>
              </a:r>
              <a:r>
                <a:rPr lang="fr-FR" sz="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aguenay et activité pays d’honneur le Cameroun</a:t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0"/>
          <p:cNvSpPr txBox="1"/>
          <p:nvPr>
            <p:ph type="title"/>
          </p:nvPr>
        </p:nvSpPr>
        <p:spPr>
          <a:xfrm>
            <a:off x="550863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Nos valeurs et objectifs</a:t>
            </a:r>
            <a:endParaRPr/>
          </a:p>
        </p:txBody>
      </p:sp>
      <p:sp>
        <p:nvSpPr>
          <p:cNvPr id="259" name="Google Shape;259;p10"/>
          <p:cNvSpPr txBox="1"/>
          <p:nvPr>
            <p:ph idx="1" type="body"/>
          </p:nvPr>
        </p:nvSpPr>
        <p:spPr>
          <a:xfrm>
            <a:off x="550863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10000"/>
          </a:bodyPr>
          <a:lstStyle/>
          <a:p>
            <a:pPr indent="-219551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 sz="1900"/>
              <a:t>Échanges Culturels : Favoriser la rencontre et l'interaction entre différentes cultures.</a:t>
            </a:r>
            <a:endParaRPr/>
          </a:p>
          <a:p>
            <a:pPr indent="-219551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 sz="1900"/>
              <a:t>Diversité et Inclusion : Encourager la participation de tous les membres de la communauté.</a:t>
            </a:r>
            <a:endParaRPr/>
          </a:p>
          <a:p>
            <a:pPr indent="-219551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 sz="1900"/>
              <a:t>Rétention dans la région : Valoriser les atouts de Saguenay pour attirer et retenir de nouveaux résidents.</a:t>
            </a:r>
            <a:endParaRPr/>
          </a:p>
          <a:p>
            <a:pPr indent="-219551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 sz="1900"/>
              <a:t>Promotion de la Région : Mettre en avant la beauté et le dynamisme de Saguenay.</a:t>
            </a:r>
            <a:endParaRPr/>
          </a:p>
          <a:p>
            <a:pPr indent="-10795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1900"/>
          </a:p>
        </p:txBody>
      </p:sp>
      <p:pic>
        <p:nvPicPr>
          <p:cNvPr descr="Transférer" id="260" name="Google Shape;2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4675" y="1072039"/>
            <a:ext cx="4713922" cy="4713922"/>
          </a:xfrm>
          <a:custGeom>
            <a:rect b="b" l="l" r="r" t="t"/>
            <a:pathLst>
              <a:path extrusionOk="0" h="5759450" w="4713922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"/>
          <p:cNvSpPr txBox="1"/>
          <p:nvPr>
            <p:ph type="title"/>
          </p:nvPr>
        </p:nvSpPr>
        <p:spPr>
          <a:xfrm>
            <a:off x="550862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La route vers le succès de CANSAGUENAY</a:t>
            </a:r>
            <a:endParaRPr/>
          </a:p>
        </p:txBody>
      </p:sp>
      <p:grpSp>
        <p:nvGrpSpPr>
          <p:cNvPr id="266" name="Google Shape;266;p11"/>
          <p:cNvGrpSpPr/>
          <p:nvPr/>
        </p:nvGrpSpPr>
        <p:grpSpPr>
          <a:xfrm>
            <a:off x="565505" y="2300404"/>
            <a:ext cx="11060988" cy="3605213"/>
            <a:chOff x="14642" y="187205"/>
            <a:chExt cx="11060988" cy="3605213"/>
          </a:xfrm>
        </p:grpSpPr>
        <p:sp>
          <p:nvSpPr>
            <p:cNvPr id="267" name="Google Shape;267;p11"/>
            <p:cNvSpPr/>
            <p:nvPr/>
          </p:nvSpPr>
          <p:spPr>
            <a:xfrm>
              <a:off x="14642" y="187205"/>
              <a:ext cx="1464338" cy="1464338"/>
            </a:xfrm>
            <a:prstGeom prst="ellipse">
              <a:avLst/>
            </a:prstGeom>
            <a:solidFill>
              <a:srgbClr val="CAE8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322154" y="494716"/>
              <a:ext cx="849316" cy="84931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1792768" y="187205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1"/>
            <p:cNvSpPr txBox="1"/>
            <p:nvPr/>
          </p:nvSpPr>
          <p:spPr>
            <a:xfrm>
              <a:off x="1792768" y="187205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r-FR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Une affaire de tous : nous croyons fermement que le succès de notre tournoi repose sur un fort sentiment d'appartenance et des relations solides entre tous les participants. C'est pourquoi nous nous engageons à créer une expérience où chacun se sent valorisé et inclus.</a:t>
              </a:r>
              <a:endPara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5845849" y="187205"/>
              <a:ext cx="1464338" cy="1464338"/>
            </a:xfrm>
            <a:prstGeom prst="ellipse">
              <a:avLst/>
            </a:prstGeom>
            <a:solidFill>
              <a:srgbClr val="CAE8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1"/>
            <p:cNvSpPr/>
            <p:nvPr/>
          </p:nvSpPr>
          <p:spPr>
            <a:xfrm>
              <a:off x="6153360" y="494716"/>
              <a:ext cx="849316" cy="84931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1"/>
            <p:cNvSpPr/>
            <p:nvPr/>
          </p:nvSpPr>
          <p:spPr>
            <a:xfrm>
              <a:off x="7623975" y="187205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1"/>
            <p:cNvSpPr txBox="1"/>
            <p:nvPr/>
          </p:nvSpPr>
          <p:spPr>
            <a:xfrm>
              <a:off x="7623975" y="187205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r-FR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Engagement Communautaire : Votre participation, en tant que résident de Saguenay, est essentielle. Ensemble, nous partageons les valeurs de diversité, d'inclusion et d'échanges culturels, faisant de ce tournoi un événement unique et significatif.</a:t>
              </a:r>
              <a:endPara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1"/>
            <p:cNvSpPr/>
            <p:nvPr/>
          </p:nvSpPr>
          <p:spPr>
            <a:xfrm>
              <a:off x="14642" y="2328080"/>
              <a:ext cx="1464338" cy="1464338"/>
            </a:xfrm>
            <a:prstGeom prst="ellipse">
              <a:avLst/>
            </a:prstGeom>
            <a:solidFill>
              <a:srgbClr val="CAE8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1"/>
            <p:cNvSpPr/>
            <p:nvPr/>
          </p:nvSpPr>
          <p:spPr>
            <a:xfrm>
              <a:off x="322154" y="2635591"/>
              <a:ext cx="849316" cy="84931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1"/>
            <p:cNvSpPr/>
            <p:nvPr/>
          </p:nvSpPr>
          <p:spPr>
            <a:xfrm>
              <a:off x="1792768" y="2328080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1"/>
            <p:cNvSpPr txBox="1"/>
            <p:nvPr/>
          </p:nvSpPr>
          <p:spPr>
            <a:xfrm>
              <a:off x="1792768" y="2328080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r-FR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Renforcement des Relations : En tant qu'organisateurs, nous travaillons main dans la main avec les joueurs pour assurer une collaboration harmonieuse. Nous encourageons également les spectateurs à soutenir activement les équipes, créant ainsi un environnement de camaraderie et de soutien mutuel.</a:t>
              </a:r>
              <a:endPara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5845849" y="2328080"/>
              <a:ext cx="1464338" cy="1464338"/>
            </a:xfrm>
            <a:prstGeom prst="ellipse">
              <a:avLst/>
            </a:prstGeom>
            <a:solidFill>
              <a:srgbClr val="CAE8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6153360" y="2635591"/>
              <a:ext cx="849316" cy="84931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7623975" y="2328080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1"/>
            <p:cNvSpPr txBox="1"/>
            <p:nvPr/>
          </p:nvSpPr>
          <p:spPr>
            <a:xfrm>
              <a:off x="7623975" y="2328080"/>
              <a:ext cx="3451655" cy="1464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fr-FR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Impact Global : Chaque personne impliquée contribue au plaisir et à la réussite de l'événement. Votre engagement transforme le tournoi en une expérience inoubliable pour tous, où les souvenirs et les amitiés se forgent.</a:t>
              </a:r>
              <a:endPara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2"/>
          <p:cNvSpPr txBox="1"/>
          <p:nvPr>
            <p:ph type="title"/>
          </p:nvPr>
        </p:nvSpPr>
        <p:spPr>
          <a:xfrm>
            <a:off x="550863" y="549275"/>
            <a:ext cx="5437185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Appel à la mobilisation et participation</a:t>
            </a:r>
            <a:endParaRPr/>
          </a:p>
        </p:txBody>
      </p:sp>
      <p:sp>
        <p:nvSpPr>
          <p:cNvPr id="289" name="Google Shape;289;p12"/>
          <p:cNvSpPr txBox="1"/>
          <p:nvPr>
            <p:ph idx="1" type="body"/>
          </p:nvPr>
        </p:nvSpPr>
        <p:spPr>
          <a:xfrm>
            <a:off x="550863" y="2677306"/>
            <a:ext cx="5437187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Nous vous invitons à vous mobiliser et à participer activement aux cérémonies d'ouverture et de clôture de CANSAGUENAY, des moments clés où nous célébrons ensemble notre passion pour le soccer et nos valeurs communes.</a:t>
            </a:r>
            <a:endParaRPr/>
          </a:p>
        </p:txBody>
      </p:sp>
      <p:pic>
        <p:nvPicPr>
          <p:cNvPr descr="Mégaphone" id="290" name="Google Shape;2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4675" y="1072039"/>
            <a:ext cx="4713922" cy="4713922"/>
          </a:xfrm>
          <a:custGeom>
            <a:rect b="b" l="l" r="r" t="t"/>
            <a:pathLst>
              <a:path extrusionOk="0" h="5759450" w="4713922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"/>
          <p:cNvSpPr txBox="1"/>
          <p:nvPr>
            <p:ph type="title"/>
          </p:nvPr>
        </p:nvSpPr>
        <p:spPr>
          <a:xfrm>
            <a:off x="550862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Invitation à tous </a:t>
            </a:r>
            <a:endParaRPr/>
          </a:p>
        </p:txBody>
      </p:sp>
      <p:grpSp>
        <p:nvGrpSpPr>
          <p:cNvPr id="297" name="Google Shape;297;p13"/>
          <p:cNvGrpSpPr/>
          <p:nvPr/>
        </p:nvGrpSpPr>
        <p:grpSpPr>
          <a:xfrm>
            <a:off x="649561" y="2818676"/>
            <a:ext cx="10892877" cy="2568670"/>
            <a:chOff x="98698" y="705477"/>
            <a:chExt cx="10892877" cy="2568670"/>
          </a:xfrm>
        </p:grpSpPr>
        <p:sp>
          <p:nvSpPr>
            <p:cNvPr id="298" name="Google Shape;298;p13"/>
            <p:cNvSpPr/>
            <p:nvPr/>
          </p:nvSpPr>
          <p:spPr>
            <a:xfrm>
              <a:off x="992889" y="705477"/>
              <a:ext cx="1463222" cy="146322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98698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3"/>
            <p:cNvSpPr txBox="1"/>
            <p:nvPr/>
          </p:nvSpPr>
          <p:spPr>
            <a:xfrm>
              <a:off x="98698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lang="fr-FR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Communauté </a:t>
              </a:r>
              <a:r>
                <a:rPr lang="fr-FR" sz="1200">
                  <a:solidFill>
                    <a:schemeClr val="lt1"/>
                  </a:solidFill>
                </a:rPr>
                <a:t>l</a:t>
              </a:r>
              <a:r>
                <a:rPr lang="fr-FR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ocale : Votre engagement fait de CANSAGUENAY un événement extraordinaire. Rejoignez-nous et soyez acteur de ce succès.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4813525" y="705477"/>
              <a:ext cx="1463222" cy="146322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3919334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3"/>
            <p:cNvSpPr txBox="1"/>
            <p:nvPr/>
          </p:nvSpPr>
          <p:spPr>
            <a:xfrm>
              <a:off x="3919334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lang="fr-FR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Bénévoles : Votre aide est précieuse. Devenez bénévole et contribuez activement à la réussite de l'événement.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8634162" y="705477"/>
              <a:ext cx="1463222" cy="146322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7739970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3"/>
            <p:cNvSpPr txBox="1"/>
            <p:nvPr/>
          </p:nvSpPr>
          <p:spPr>
            <a:xfrm>
              <a:off x="7739970" y="2554147"/>
              <a:ext cx="3251605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lang="fr-FR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Sponsors : Soutenez le tournoi et bénéficiez de l'opportunité de promouvoir votre entreprise dans un cadre dynamique et diversifié.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4"/>
          <p:cNvSpPr txBox="1"/>
          <p:nvPr>
            <p:ph type="title"/>
          </p:nvPr>
        </p:nvSpPr>
        <p:spPr>
          <a:xfrm>
            <a:off x="550864" y="549275"/>
            <a:ext cx="3565524" cy="199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Programme du tournoi</a:t>
            </a:r>
            <a:endParaRPr/>
          </a:p>
        </p:txBody>
      </p:sp>
      <p:grpSp>
        <p:nvGrpSpPr>
          <p:cNvPr id="313" name="Google Shape;313;p14"/>
          <p:cNvGrpSpPr/>
          <p:nvPr/>
        </p:nvGrpSpPr>
        <p:grpSpPr>
          <a:xfrm>
            <a:off x="10342644" y="-261696"/>
            <a:ext cx="1795754" cy="1868165"/>
            <a:chOff x="5008644" y="2170786"/>
            <a:chExt cx="1795754" cy="1868165"/>
          </a:xfrm>
        </p:grpSpPr>
        <p:sp>
          <p:nvSpPr>
            <p:cNvPr id="314" name="Google Shape;314;p14"/>
            <p:cNvSpPr/>
            <p:nvPr/>
          </p:nvSpPr>
          <p:spPr>
            <a:xfrm rot="1800000">
              <a:off x="5463135" y="2432482"/>
              <a:ext cx="1242172" cy="729202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4"/>
            <p:cNvSpPr/>
            <p:nvPr/>
          </p:nvSpPr>
          <p:spPr>
            <a:xfrm rot="1800000">
              <a:off x="5236793" y="2566400"/>
              <a:ext cx="611884" cy="1076550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4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4"/>
            <p:cNvSpPr/>
            <p:nvPr/>
          </p:nvSpPr>
          <p:spPr>
            <a:xfrm rot="1800000">
              <a:off x="5765469" y="2876944"/>
              <a:ext cx="630288" cy="1076550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90F4D4">
                    <a:alpha val="6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14"/>
          <p:cNvSpPr/>
          <p:nvPr/>
        </p:nvSpPr>
        <p:spPr>
          <a:xfrm>
            <a:off x="2677897" y="5497189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4"/>
          <p:cNvSpPr txBox="1"/>
          <p:nvPr>
            <p:ph idx="1" type="body"/>
          </p:nvPr>
        </p:nvSpPr>
        <p:spPr>
          <a:xfrm>
            <a:off x="550863" y="2677306"/>
            <a:ext cx="3565525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lang="fr-FR" sz="1600"/>
              <a:t>Calendrier des Matches : À venir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lang="fr-FR" sz="1600"/>
              <a:t>Activités Connexes : présences de stands de vente, exposition, soirée dansante tout le long du tournoi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lang="fr-FR" sz="1600"/>
              <a:t>Cérémonie d'Ouverture : 3 août 2024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lang="fr-FR" sz="1600"/>
              <a:t>Cérémonie de Clôture : À venir</a:t>
            </a:r>
            <a:endParaRPr/>
          </a:p>
          <a:p>
            <a:pPr indent="-1270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</p:txBody>
      </p:sp>
      <p:graphicFrame>
        <p:nvGraphicFramePr>
          <p:cNvPr id="319" name="Google Shape;319;p14"/>
          <p:cNvGraphicFramePr/>
          <p:nvPr/>
        </p:nvGraphicFramePr>
        <p:xfrm>
          <a:off x="4550900" y="1553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{7729BC63-FC78-4767-9ED9-276CD74111D5}</a:tableStyleId>
              </a:tblPr>
              <a:tblGrid>
                <a:gridCol w="1262150"/>
                <a:gridCol w="1182125"/>
                <a:gridCol w="4645975"/>
              </a:tblGrid>
              <a:tr h="1314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2500" u="none" cap="none" strike="noStrike">
                          <a:solidFill>
                            <a:schemeClr val="dk1"/>
                          </a:solidFill>
                        </a:rPr>
                        <a:t>16h00</a:t>
                      </a:r>
                      <a:endParaRPr/>
                    </a:p>
                  </a:txBody>
                  <a:tcPr marT="145700" marB="30350" marR="45525" marL="45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2500" u="none" cap="none" strike="noStrike">
                          <a:solidFill>
                            <a:schemeClr val="dk1"/>
                          </a:solidFill>
                        </a:rPr>
                        <a:t>16h30</a:t>
                      </a:r>
                      <a:endParaRPr/>
                    </a:p>
                  </a:txBody>
                  <a:tcPr marT="145700" marB="30350" marR="45525" marL="45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2500" u="none" cap="none" strike="noStrike">
                          <a:solidFill>
                            <a:schemeClr val="dk1"/>
                          </a:solidFill>
                        </a:rPr>
                        <a:t>Discours d'ouverture</a:t>
                      </a:r>
                      <a:endParaRPr/>
                    </a:p>
                  </a:txBody>
                  <a:tcPr marT="145700" marB="30350" marR="45525" marL="45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74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17h30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18h20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Défilé de l'unité dans la diversité</a:t>
                      </a:r>
                      <a:endParaRPr/>
                    </a:p>
                  </a:txBody>
                  <a:tcPr marT="145700" marB="30350" marR="0" marL="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18h20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18h30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Activité de danse avec Gbazai 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847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18h35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</a:rPr>
                        <a:t>22h45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2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premiers matchs</a:t>
                      </a:r>
                      <a:endParaRPr/>
                    </a:p>
                  </a:txBody>
                  <a:tcPr marT="145700" marB="30350" marR="45525" marL="45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cxnSp>
        <p:nvCxnSpPr>
          <p:cNvPr id="320" name="Google Shape;320;p14"/>
          <p:cNvCxnSpPr/>
          <p:nvPr/>
        </p:nvCxnSpPr>
        <p:spPr>
          <a:xfrm flipH="1" rot="10800000">
            <a:off x="3934691" y="3313500"/>
            <a:ext cx="616200" cy="953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5"/>
          <p:cNvSpPr txBox="1"/>
          <p:nvPr>
            <p:ph type="title"/>
          </p:nvPr>
        </p:nvSpPr>
        <p:spPr>
          <a:xfrm>
            <a:off x="550862" y="580363"/>
            <a:ext cx="5437188" cy="1333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r-FR"/>
              <a:t>Processus de Tirage au Sort</a:t>
            </a:r>
            <a:endParaRPr/>
          </a:p>
        </p:txBody>
      </p:sp>
      <p:grpSp>
        <p:nvGrpSpPr>
          <p:cNvPr id="327" name="Google Shape;327;p15"/>
          <p:cNvGrpSpPr/>
          <p:nvPr/>
        </p:nvGrpSpPr>
        <p:grpSpPr>
          <a:xfrm>
            <a:off x="826896" y="1851938"/>
            <a:ext cx="897877" cy="934082"/>
            <a:chOff x="5129684" y="1232940"/>
            <a:chExt cx="897877" cy="934082"/>
          </a:xfrm>
        </p:grpSpPr>
        <p:sp>
          <p:nvSpPr>
            <p:cNvPr id="328" name="Google Shape;328;p15"/>
            <p:cNvSpPr/>
            <p:nvPr/>
          </p:nvSpPr>
          <p:spPr>
            <a:xfrm rot="1800000">
              <a:off x="5356930" y="1363788"/>
              <a:ext cx="621086" cy="364601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5"/>
            <p:cNvSpPr/>
            <p:nvPr/>
          </p:nvSpPr>
          <p:spPr>
            <a:xfrm rot="1800000">
              <a:off x="5243759" y="1430747"/>
              <a:ext cx="305942" cy="538275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5"/>
            <p:cNvSpPr/>
            <p:nvPr/>
          </p:nvSpPr>
          <p:spPr>
            <a:xfrm rot="1800000">
              <a:off x="5508097" y="1586019"/>
              <a:ext cx="315144" cy="538275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2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" name="Google Shape;331;p15"/>
          <p:cNvSpPr txBox="1"/>
          <p:nvPr>
            <p:ph idx="1" type="body"/>
          </p:nvPr>
        </p:nvSpPr>
        <p:spPr>
          <a:xfrm>
            <a:off x="7140575" y="1520825"/>
            <a:ext cx="450056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Les chapeaux de groupe: voir tableau  à gauche</a:t>
            </a:r>
            <a:endParaRPr/>
          </a:p>
          <a:p>
            <a:pPr indent="-101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fr-FR"/>
              <a:t>Groupes : Après le tirage</a:t>
            </a:r>
            <a:endParaRPr/>
          </a:p>
          <a:p>
            <a:pPr indent="-1016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332" name="Google Shape;332;p15"/>
          <p:cNvGraphicFramePr/>
          <p:nvPr/>
        </p:nvGraphicFramePr>
        <p:xfrm>
          <a:off x="382586" y="2091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{7729BC63-FC78-4767-9ED9-276CD74111D5}</a:tableStyleId>
              </a:tblPr>
              <a:tblGrid>
                <a:gridCol w="1583175"/>
                <a:gridCol w="1735550"/>
                <a:gridCol w="1582700"/>
                <a:gridCol w="1477000"/>
              </a:tblGrid>
              <a:tr h="67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Chapeau 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Chapeau 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Chapeau 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Chapeau 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Cameroun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Côte d'Ivoire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Guinée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Union Européenne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Burkina Faso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Sénégal 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Algérie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Togo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Maroc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Tunisie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Canada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Benin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Union Africaine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Madagascar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Latinos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2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Tchad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0700" marB="20700" marR="31025" marL="31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6"/>
          <p:cNvSpPr txBox="1"/>
          <p:nvPr>
            <p:ph type="title"/>
          </p:nvPr>
        </p:nvSpPr>
        <p:spPr>
          <a:xfrm>
            <a:off x="550876" y="549275"/>
            <a:ext cx="3764700" cy="199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fr-FR" sz="4100"/>
              <a:t>Remerciements</a:t>
            </a:r>
            <a:endParaRPr/>
          </a:p>
        </p:txBody>
      </p:sp>
      <p:grpSp>
        <p:nvGrpSpPr>
          <p:cNvPr id="339" name="Google Shape;339;p16"/>
          <p:cNvGrpSpPr/>
          <p:nvPr/>
        </p:nvGrpSpPr>
        <p:grpSpPr>
          <a:xfrm>
            <a:off x="10342644" y="-261696"/>
            <a:ext cx="1795754" cy="1868165"/>
            <a:chOff x="5008644" y="2170786"/>
            <a:chExt cx="1795754" cy="1868165"/>
          </a:xfrm>
        </p:grpSpPr>
        <p:sp>
          <p:nvSpPr>
            <p:cNvPr id="340" name="Google Shape;340;p16"/>
            <p:cNvSpPr/>
            <p:nvPr/>
          </p:nvSpPr>
          <p:spPr>
            <a:xfrm rot="1800000">
              <a:off x="5463135" y="2432482"/>
              <a:ext cx="1242172" cy="729202"/>
            </a:xfrm>
            <a:custGeom>
              <a:rect b="b" l="l" r="r" t="t"/>
              <a:pathLst>
                <a:path extrusionOk="0" h="317" w="540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6"/>
            <p:cNvSpPr/>
            <p:nvPr/>
          </p:nvSpPr>
          <p:spPr>
            <a:xfrm rot="1800000">
              <a:off x="5236793" y="2566400"/>
              <a:ext cx="611884" cy="1076550"/>
            </a:xfrm>
            <a:custGeom>
              <a:rect b="b" l="l" r="r" t="t"/>
              <a:pathLst>
                <a:path extrusionOk="0" h="468" w="266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59EFC0">
                    <a:alpha val="40000"/>
                  </a:srgbClr>
                </a:gs>
              </a:gsLst>
              <a:lin ang="1979999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6"/>
            <p:cNvSpPr/>
            <p:nvPr/>
          </p:nvSpPr>
          <p:spPr>
            <a:xfrm rot="1800000">
              <a:off x="5765469" y="2876944"/>
              <a:ext cx="630288" cy="1076550"/>
            </a:xfrm>
            <a:custGeom>
              <a:rect b="b" l="l" r="r" t="t"/>
              <a:pathLst>
                <a:path extrusionOk="0" h="468" w="274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>
              <a:gsLst>
                <a:gs pos="0">
                  <a:srgbClr val="2B274A">
                    <a:alpha val="20000"/>
                  </a:srgbClr>
                </a:gs>
                <a:gs pos="20000">
                  <a:srgbClr val="2B274A">
                    <a:alpha val="20000"/>
                  </a:srgbClr>
                </a:gs>
                <a:gs pos="100000">
                  <a:srgbClr val="90F4D4">
                    <a:alpha val="60000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16"/>
          <p:cNvSpPr/>
          <p:nvPr/>
        </p:nvSpPr>
        <p:spPr>
          <a:xfrm>
            <a:off x="2677897" y="5497189"/>
            <a:ext cx="360000" cy="360000"/>
          </a:xfrm>
          <a:prstGeom prst="ellipse">
            <a:avLst/>
          </a:pr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6"/>
          <p:cNvSpPr txBox="1"/>
          <p:nvPr>
            <p:ph idx="1" type="body"/>
          </p:nvPr>
        </p:nvSpPr>
        <p:spPr>
          <a:xfrm>
            <a:off x="550863" y="2677306"/>
            <a:ext cx="3565525" cy="3415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lang="fr-FR" sz="1600"/>
              <a:t>Remerciements : Aux partenaires, bénévoles, et participants.</a:t>
            </a:r>
            <a:endParaRPr/>
          </a:p>
          <a:p>
            <a:pPr indent="-12700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fr-FR" sz="1600"/>
              <a:t>BONNE COMPÉTITION!</a:t>
            </a:r>
            <a:endParaRPr sz="1600"/>
          </a:p>
        </p:txBody>
      </p:sp>
      <p:pic>
        <p:nvPicPr>
          <p:cNvPr descr="Poignée de main" id="345" name="Google Shape;3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6293" y="549275"/>
            <a:ext cx="5759451" cy="5759451"/>
          </a:xfrm>
          <a:custGeom>
            <a:rect b="b" l="l" r="r" t="t"/>
            <a:pathLst>
              <a:path extrusionOk="0" h="5759451" w="7090237">
                <a:moveTo>
                  <a:pt x="0" y="0"/>
                </a:moveTo>
                <a:lnTo>
                  <a:pt x="7090237" y="0"/>
                </a:lnTo>
                <a:lnTo>
                  <a:pt x="7090237" y="5759451"/>
                </a:lnTo>
                <a:lnTo>
                  <a:pt x="0" y="5759451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3DFloatVTI">
  <a:themeElements>
    <a:clrScheme name="Float">
      <a:dk1>
        <a:srgbClr val="000000"/>
      </a:dk1>
      <a:lt1>
        <a:srgbClr val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2024-05-31T02:41:26Z</dcterms:created>
  <dc:creator>Kalfa Keith</dc:creator>
</cp:coreProperties>
</file>